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3.xml" ContentType="application/vnd.openxmlformats-officedocument.them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6" r:id="rId2"/>
  </p:sldMasterIdLst>
  <p:notesMasterIdLst>
    <p:notesMasterId r:id="rId15"/>
  </p:notesMasterIdLst>
  <p:sldIdLst>
    <p:sldId id="271" r:id="rId3"/>
    <p:sldId id="310" r:id="rId4"/>
    <p:sldId id="337" r:id="rId5"/>
    <p:sldId id="308" r:id="rId6"/>
    <p:sldId id="338" r:id="rId7"/>
    <p:sldId id="339" r:id="rId8"/>
    <p:sldId id="340" r:id="rId9"/>
    <p:sldId id="341" r:id="rId10"/>
    <p:sldId id="342" r:id="rId11"/>
    <p:sldId id="343" r:id="rId12"/>
    <p:sldId id="345" r:id="rId13"/>
    <p:sldId id="260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0">
          <p15:clr>
            <a:srgbClr val="A4A3A4"/>
          </p15:clr>
        </p15:guide>
        <p15:guide id="2" pos="3840">
          <p15:clr>
            <a:srgbClr val="A4A3A4"/>
          </p15:clr>
        </p15:guide>
        <p15:guide id="3" pos="7378">
          <p15:clr>
            <a:srgbClr val="A4A3A4"/>
          </p15:clr>
        </p15:guide>
        <p15:guide id="4" pos="320">
          <p15:clr>
            <a:srgbClr val="A4A3A4"/>
          </p15:clr>
        </p15:guide>
        <p15:guide id="5" pos="489">
          <p15:clr>
            <a:srgbClr val="A4A3A4"/>
          </p15:clr>
        </p15:guide>
        <p15:guide id="6" pos="725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  <a:srgbClr val="91BA5B"/>
    <a:srgbClr val="F2F2F2"/>
    <a:srgbClr val="7E7E7E"/>
    <a:srgbClr val="415463"/>
    <a:srgbClr val="D8690C"/>
    <a:srgbClr val="FF8A00"/>
    <a:srgbClr val="2D6894"/>
    <a:srgbClr val="5F5E6C"/>
    <a:srgbClr val="49A4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658" autoAdjust="0"/>
    <p:restoredTop sz="94662" autoAdjust="0"/>
  </p:normalViewPr>
  <p:slideViewPr>
    <p:cSldViewPr snapToGrid="0">
      <p:cViewPr varScale="1">
        <p:scale>
          <a:sx n="74" d="100"/>
          <a:sy n="74" d="100"/>
        </p:scale>
        <p:origin x="756" y="90"/>
      </p:cViewPr>
      <p:guideLst>
        <p:guide orient="horz" pos="2130"/>
        <p:guide pos="3840"/>
        <p:guide pos="7378"/>
        <p:guide pos="320"/>
        <p:guide pos="489"/>
        <p:guide pos="725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2017/7/28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0FE741-DCFD-4DD5-A167-ED4767F782AB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19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 userDrawn="1"/>
        </p:nvGrpSpPr>
        <p:grpSpPr>
          <a:xfrm>
            <a:off x="10285318" y="245693"/>
            <a:ext cx="2043898" cy="425910"/>
            <a:chOff x="15065" y="377"/>
            <a:chExt cx="3609" cy="752"/>
          </a:xfrm>
        </p:grpSpPr>
        <p:sp>
          <p:nvSpPr>
            <p:cNvPr id="46" name="TextBox 4"/>
            <p:cNvSpPr txBox="1"/>
            <p:nvPr/>
          </p:nvSpPr>
          <p:spPr>
            <a:xfrm>
              <a:off x="15119" y="841"/>
              <a:ext cx="3555" cy="2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>
                  <a:rot lat="0" lon="0" rev="0"/>
                </a:camera>
                <a:lightRig rig="threePt" dir="t"/>
              </a:scene3d>
            </a:bodyPr>
            <a:lstStyle/>
            <a:p>
              <a:pPr algn="l">
                <a:lnSpc>
                  <a:spcPct val="100000"/>
                </a:lnSpc>
              </a:pPr>
              <a:r>
                <a:rPr lang="en-US" altLang="zh-CN" sz="1000" i="0" spc="0" dirty="0" smtClean="0">
                  <a:ln w="0">
                    <a:noFill/>
                  </a:ln>
                  <a:solidFill>
                    <a:schemeClr val="bg1">
                      <a:alpha val="10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改善员工的能力和生活</a:t>
              </a:r>
            </a:p>
          </p:txBody>
        </p:sp>
        <p:sp>
          <p:nvSpPr>
            <p:cNvPr id="48" name="TextBox 4"/>
            <p:cNvSpPr txBox="1"/>
            <p:nvPr/>
          </p:nvSpPr>
          <p:spPr>
            <a:xfrm>
              <a:off x="15065" y="377"/>
              <a:ext cx="3486" cy="4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>
                  <a:rot lat="0" lon="0" rev="0"/>
                </a:camera>
                <a:lightRig rig="threePt" dir="t"/>
              </a:scene3d>
            </a:bodyPr>
            <a:lstStyle/>
            <a:p>
              <a:pPr algn="l">
                <a:lnSpc>
                  <a:spcPct val="100000"/>
                </a:lnSpc>
              </a:pPr>
              <a:r>
                <a:rPr lang="en-US" altLang="zh-CN" sz="1600" i="0" spc="0" dirty="0" smtClean="0">
                  <a:ln w="0">
                    <a:noFill/>
                  </a:ln>
                  <a:solidFill>
                    <a:schemeClr val="bg1">
                      <a:alpha val="10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能力与创新中心</a:t>
              </a:r>
            </a:p>
          </p:txBody>
        </p:sp>
      </p:grpSp>
      <p:pic>
        <p:nvPicPr>
          <p:cNvPr id="82" name="图片 81" descr="图片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49155" y="245745"/>
            <a:ext cx="475615" cy="4210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1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479425" y="961270"/>
            <a:ext cx="11233150" cy="360448"/>
          </a:xfrm>
          <a:prstGeom prst="rect">
            <a:avLst/>
          </a:prstGeom>
          <a:solidFill>
            <a:srgbClr val="FF7603">
              <a:alpha val="8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defRPr/>
            </a:pPr>
            <a:endParaRPr lang="zh-CN" altLang="en-US">
              <a:sym typeface="+mn-ea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 userDrawn="1"/>
        </p:nvSpPr>
        <p:spPr bwMode="auto">
          <a:xfrm>
            <a:off x="500690" y="316393"/>
            <a:ext cx="11211933" cy="55521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latinLnBrk="0">
              <a:lnSpc>
                <a:spcPct val="80000"/>
              </a:lnSpc>
            </a:pPr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" panose="020F0502020204030204" pitchFamily="34" charset="0"/>
              </a:rPr>
              <a:t>Slide main title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 userDrawn="1"/>
        </p:nvSpPr>
        <p:spPr bwMode="auto">
          <a:xfrm>
            <a:off x="574659" y="1013068"/>
            <a:ext cx="10693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latinLnBrk="0"/>
            <a:r>
              <a:rPr lang="en-US" altLang="ko-KR" sz="1800">
                <a:effectLst/>
                <a:latin typeface="Calibri" panose="020F0502020204030204" pitchFamily="34" charset="0"/>
              </a:rPr>
              <a:t>Design inspiration For presentation</a:t>
            </a:r>
          </a:p>
        </p:txBody>
      </p:sp>
      <p:sp>
        <p:nvSpPr>
          <p:cNvPr id="6" name="Rectangle 3"/>
          <p:cNvSpPr txBox="1">
            <a:spLocks noChangeArrowheads="1"/>
          </p:cNvSpPr>
          <p:nvPr userDrawn="1"/>
        </p:nvSpPr>
        <p:spPr bwMode="auto">
          <a:xfrm>
            <a:off x="500691" y="1422615"/>
            <a:ext cx="11211933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180975" indent="-180975" algn="l" latinLnBrk="0">
              <a:buClr>
                <a:srgbClr val="FF8A00"/>
              </a:buClr>
              <a:buFont typeface="Arial" panose="020B0604020202020204" pitchFamily="34" charset="0"/>
              <a:buChar char="•"/>
            </a:pPr>
            <a:r>
              <a:rPr lang="en-US" altLang="ko-KR" sz="1400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" panose="020F0502020204030204" pitchFamily="34" charset="0"/>
              </a:rPr>
              <a:t>Our user-friendly and functional search engine helps you locate the right templates, effectively saving your time.</a:t>
            </a:r>
          </a:p>
        </p:txBody>
      </p:sp>
      <p:grpSp>
        <p:nvGrpSpPr>
          <p:cNvPr id="3" name="组合 2"/>
          <p:cNvGrpSpPr/>
          <p:nvPr userDrawn="1"/>
        </p:nvGrpSpPr>
        <p:grpSpPr>
          <a:xfrm>
            <a:off x="10285318" y="316178"/>
            <a:ext cx="2043898" cy="425910"/>
            <a:chOff x="15065" y="377"/>
            <a:chExt cx="3609" cy="752"/>
          </a:xfrm>
        </p:grpSpPr>
        <p:sp>
          <p:nvSpPr>
            <p:cNvPr id="34" name="TextBox 4"/>
            <p:cNvSpPr txBox="1"/>
            <p:nvPr/>
          </p:nvSpPr>
          <p:spPr>
            <a:xfrm>
              <a:off x="15119" y="841"/>
              <a:ext cx="3555" cy="2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>
                  <a:rot lat="0" lon="0" rev="0"/>
                </a:camera>
                <a:lightRig rig="threePt" dir="t"/>
              </a:scene3d>
            </a:bodyPr>
            <a:lstStyle/>
            <a:p>
              <a:pPr algn="l">
                <a:lnSpc>
                  <a:spcPct val="100000"/>
                </a:lnSpc>
              </a:pPr>
              <a:r>
                <a:rPr lang="en-US" altLang="zh-CN" sz="1000" i="0" spc="0" dirty="0" smtClean="0">
                  <a:ln w="0">
                    <a:noFill/>
                  </a:ln>
                  <a:solidFill>
                    <a:schemeClr val="tx2">
                      <a:alpha val="10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改善员工的能力和生活</a:t>
              </a:r>
            </a:p>
          </p:txBody>
        </p:sp>
        <p:sp>
          <p:nvSpPr>
            <p:cNvPr id="35" name="TextBox 4"/>
            <p:cNvSpPr txBox="1"/>
            <p:nvPr/>
          </p:nvSpPr>
          <p:spPr>
            <a:xfrm>
              <a:off x="15065" y="377"/>
              <a:ext cx="3486" cy="4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>
                  <a:rot lat="0" lon="0" rev="0"/>
                </a:camera>
                <a:lightRig rig="threePt" dir="t"/>
              </a:scene3d>
            </a:bodyPr>
            <a:lstStyle/>
            <a:p>
              <a:pPr algn="l">
                <a:lnSpc>
                  <a:spcPct val="100000"/>
                </a:lnSpc>
              </a:pPr>
              <a:r>
                <a:rPr lang="en-US" altLang="zh-CN" sz="1600" i="0" spc="0" dirty="0" smtClean="0">
                  <a:ln w="0">
                    <a:noFill/>
                  </a:ln>
                  <a:solidFill>
                    <a:schemeClr val="tx2">
                      <a:alpha val="10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能力与创新中心</a:t>
              </a:r>
            </a:p>
          </p:txBody>
        </p:sp>
      </p:grpSp>
      <p:pic>
        <p:nvPicPr>
          <p:cNvPr id="84" name="图片 83" descr="资源 2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63125" y="300990"/>
            <a:ext cx="458470" cy="4337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82847C-4FEE-429D-A276-B15E375CA088}" type="datetimeFigureOut">
              <a:rPr lang="zh-CN" altLang="en-US"/>
              <a:t>2017/7/28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9674D3-4D90-4E8A-A16D-DB4E7B7AFE5B}" type="slidenum">
              <a:rPr lang="zh-CN" altLang="en-US"/>
              <a:t>‹#›</a:t>
            </a:fld>
            <a:endParaRPr lang="zh-CN" altLang="en-US"/>
          </a:p>
        </p:txBody>
      </p:sp>
      <p:sp>
        <p:nvSpPr>
          <p:cNvPr id="5" name="Oval 12"/>
          <p:cNvSpPr/>
          <p:nvPr/>
        </p:nvSpPr>
        <p:spPr bwMode="auto">
          <a:xfrm>
            <a:off x="447675" y="493713"/>
            <a:ext cx="200026" cy="158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-5962015" y="705485"/>
            <a:ext cx="18154015" cy="4876165"/>
            <a:chOff x="0" y="1395055"/>
            <a:chExt cx="9144000" cy="3762130"/>
          </a:xfrm>
        </p:grpSpPr>
        <p:pic>
          <p:nvPicPr>
            <p:cNvPr id="8" name="Picture 2" descr="D:\SLIDEtoME\TP模板\新建文件夹 (9)\bg2.jp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394" b="35514"/>
            <a:stretch>
              <a:fillRect/>
            </a:stretch>
          </p:blipFill>
          <p:spPr bwMode="auto">
            <a:xfrm>
              <a:off x="0" y="1694062"/>
              <a:ext cx="9144000" cy="3164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矩形 8"/>
            <p:cNvSpPr/>
            <p:nvPr/>
          </p:nvSpPr>
          <p:spPr>
            <a:xfrm>
              <a:off x="0" y="1395055"/>
              <a:ext cx="9144000" cy="615269"/>
            </a:xfrm>
            <a:prstGeom prst="rect">
              <a:avLst/>
            </a:prstGeom>
            <a:solidFill>
              <a:schemeClr val="bg1">
                <a:alpha val="61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600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4541916"/>
              <a:ext cx="9144000" cy="615269"/>
            </a:xfrm>
            <a:prstGeom prst="rect">
              <a:avLst/>
            </a:prstGeom>
            <a:solidFill>
              <a:schemeClr val="bg1">
                <a:alpha val="61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600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81400" y="2057400"/>
            <a:ext cx="8324850" cy="1247775"/>
          </a:xfrm>
        </p:spPr>
        <p:txBody>
          <a:bodyPr anchor="b">
            <a:normAutofit/>
          </a:bodyPr>
          <a:lstStyle>
            <a:lvl1pPr algn="ctr">
              <a:defRPr sz="31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81400" y="3459162"/>
            <a:ext cx="8324850" cy="437499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0C76A-497F-479E-8CD8-C45B6BA9D8D7}" type="datetimeFigureOut">
              <a:rPr lang="zh-CN" altLang="en-US" smtClean="0"/>
              <a:t>2017/7/28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75A63-29E5-4368-BC58-BC552C0E14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6800" y="2914650"/>
            <a:ext cx="9561512" cy="933450"/>
          </a:xfrm>
        </p:spPr>
        <p:txBody>
          <a:bodyPr anchor="ctr">
            <a:normAutofit/>
          </a:bodyPr>
          <a:lstStyle>
            <a:lvl1pPr algn="ctr"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36800" y="3857626"/>
            <a:ext cx="9561512" cy="381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0C76A-497F-479E-8CD8-C45B6BA9D8D7}" type="datetimeFigureOut">
              <a:rPr lang="zh-CN" altLang="en-US" smtClean="0"/>
              <a:t>2017/7/28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75A63-29E5-4368-BC58-BC552C0E1408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660400" y="0"/>
            <a:ext cx="0" cy="6858000"/>
          </a:xfrm>
          <a:prstGeom prst="line">
            <a:avLst/>
          </a:prstGeom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0" y="3848100"/>
            <a:ext cx="12192000" cy="0"/>
          </a:xfrm>
          <a:prstGeom prst="line">
            <a:avLst/>
          </a:prstGeom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0" y="2711450"/>
            <a:ext cx="2171700" cy="1536700"/>
          </a:xfrm>
          <a:prstGeom prst="rect">
            <a:avLst/>
          </a:prstGeom>
          <a:solidFill>
            <a:srgbClr val="FF8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r"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6000" dirty="0">
              <a:solidFill>
                <a:srgbClr val="FCFCFC"/>
              </a:solidFill>
              <a:latin typeface="Gungsuh" panose="02030600000101010101" pitchFamily="18" charset="-127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3" Type="http://schemas.openxmlformats.org/officeDocument/2006/relationships/slideLayout" Target="../slideLayouts/slideLayout10.xml"/><Relationship Id="rId7" Type="http://schemas.openxmlformats.org/officeDocument/2006/relationships/tags" Target="../tags/tag1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9" Type="http://schemas.openxmlformats.org/officeDocument/2006/relationships/image" Target="../media/image7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3509E8-EDB3-4BFB-9C63-B01D176D4351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C:\Users\Administrator\Desktop\图层 1.png图层 1"/>
          <p:cNvPicPr>
            <a:picLocks noChangeAspect="1" noChangeArrowheads="1"/>
          </p:cNvPicPr>
          <p:nvPr/>
        </p:nvPicPr>
        <p:blipFill rotWithShape="1">
          <a:blip r:embed="rId9"/>
          <a:srcRect/>
          <a:stretch>
            <a:fillRect/>
          </a:stretch>
        </p:blipFill>
        <p:spPr bwMode="auto">
          <a:xfrm>
            <a:off x="-19050" y="-3810"/>
            <a:ext cx="12230100" cy="98425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838200" y="97989"/>
            <a:ext cx="10515600" cy="7813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8"/>
            </p:custDataLst>
          </p:nvPr>
        </p:nvSpPr>
        <p:spPr>
          <a:xfrm>
            <a:off x="838200" y="1195364"/>
            <a:ext cx="10515600" cy="4981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0C76A-497F-479E-8CD8-C45B6BA9D8D7}" type="datetimeFigureOut">
              <a:rPr lang="zh-CN" altLang="en-US" smtClean="0"/>
              <a:t>2017/7/28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75A63-29E5-4368-BC58-BC552C0E14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黑体" panose="02010609060101010101" charset="-122"/>
          <a:ea typeface="黑体" panose="02010609060101010101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SzPct val="75000"/>
        <a:buFont typeface="Wingdings" panose="05000000000000000000" pitchFamily="2" charset="2"/>
        <a:buChar char=""/>
        <a:defRPr sz="2400" kern="1200">
          <a:solidFill>
            <a:schemeClr val="accent1"/>
          </a:solidFill>
          <a:latin typeface="黑体" panose="02010609060101010101" charset="-122"/>
          <a:ea typeface="黑体" panose="02010609060101010101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7" Type="http://schemas.openxmlformats.org/officeDocument/2006/relationships/notesSlide" Target="../notesSlides/notesSlide1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slideLayout" Target="../slideLayouts/slideLayout9.xml"/><Relationship Id="rId5" Type="http://schemas.openxmlformats.org/officeDocument/2006/relationships/tags" Target="../tags/tag8.xml"/><Relationship Id="rId4" Type="http://schemas.openxmlformats.org/officeDocument/2006/relationships/tags" Target="../tags/tag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link.zhihu.com/?target=https://github.com/flatiron/director" TargetMode="Externa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10.0.0.1/#/about" TargetMode="External"/><Relationship Id="rId2" Type="http://schemas.openxmlformats.org/officeDocument/2006/relationships/hyperlink" Target="http://10.0.0.1/" TargetMode="Externa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://10.0.0.1/#/concat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10.0.0.1/about" TargetMode="External"/><Relationship Id="rId2" Type="http://schemas.openxmlformats.org/officeDocument/2006/relationships/hyperlink" Target="http://10.0.0.1/" TargetMode="Externa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://10.0.0.1/concat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xample.com/#/" TargetMode="Externa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/>
          <p:cNvSpPr/>
          <p:nvPr/>
        </p:nvSpPr>
        <p:spPr>
          <a:xfrm>
            <a:off x="594909" y="4004734"/>
            <a:ext cx="6380426" cy="499120"/>
          </a:xfrm>
          <a:prstGeom prst="rect">
            <a:avLst/>
          </a:prstGeom>
          <a:solidFill>
            <a:srgbClr val="FF7603">
              <a:alpha val="8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defRPr/>
            </a:pPr>
            <a:endParaRPr lang="zh-CN" altLang="en-US">
              <a:sym typeface="+mn-ea"/>
            </a:endParaRPr>
          </a:p>
        </p:txBody>
      </p:sp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581100" y="1615877"/>
            <a:ext cx="7901230" cy="166199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latinLnBrk="0"/>
            <a:r>
              <a:rPr lang="en-US" altLang="ko-KR" sz="5400" dirty="0">
                <a:solidFill>
                  <a:schemeClr val="bg1"/>
                </a:solidFill>
                <a:effectLst/>
                <a:latin typeface="Calibri" panose="020F0502020204030204" pitchFamily="34" charset="0"/>
                <a:sym typeface="+mn-ea"/>
              </a:rPr>
              <a:t>Capability </a:t>
            </a:r>
            <a:r>
              <a:rPr lang="en-US" altLang="ko-KR" sz="5400" dirty="0">
                <a:effectLst/>
                <a:latin typeface="Calibri" panose="020F0502020204030204" pitchFamily="34" charset="0"/>
                <a:sym typeface="+mn-lt"/>
              </a:rPr>
              <a:t>Center</a:t>
            </a:r>
            <a:r>
              <a:rPr lang="en-US" altLang="ko-KR" sz="5400" dirty="0">
                <a:solidFill>
                  <a:schemeClr val="bg1"/>
                </a:solidFill>
                <a:effectLst/>
                <a:latin typeface="Calibri" panose="020F0502020204030204" pitchFamily="34" charset="0"/>
                <a:sym typeface="+mn-ea"/>
              </a:rPr>
              <a:t> </a:t>
            </a:r>
          </a:p>
          <a:p>
            <a:pPr algn="l" latinLnBrk="0"/>
            <a:r>
              <a:rPr lang="en-US" altLang="zh-CN" sz="5400" dirty="0" smtClean="0">
                <a:ln w="0">
                  <a:noFill/>
                </a:ln>
                <a:solidFill>
                  <a:schemeClr val="bg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React router</a:t>
            </a:r>
            <a:endParaRPr lang="en-US" altLang="zh-CN" sz="5400" dirty="0" smtClean="0">
              <a:ln w="0">
                <a:noFill/>
              </a:ln>
              <a:solidFill>
                <a:schemeClr val="bg1">
                  <a:alpha val="100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610235" y="4076065"/>
            <a:ext cx="5716270" cy="35623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800" noProof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cs typeface="+mn-ea"/>
                <a:sym typeface="+mn-lt"/>
              </a:rPr>
              <a:t>We are Capability Center,</a:t>
            </a:r>
            <a:r>
              <a:rPr lang="zh-CN" sz="1800" noProof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cs typeface="+mn-ea"/>
                <a:sym typeface="+mn-lt"/>
              </a:rPr>
              <a:t>Let's Work Together!</a:t>
            </a:r>
            <a:endParaRPr lang="en-US" altLang="ko-KR" sz="1800" b="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42" name="标题 4"/>
          <p:cNvSpPr txBox="1"/>
          <p:nvPr/>
        </p:nvSpPr>
        <p:spPr>
          <a:xfrm>
            <a:off x="3207129" y="3277870"/>
            <a:ext cx="4571710" cy="5149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sz="20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——</a:t>
            </a:r>
            <a:r>
              <a:rPr lang="zh-CN" sz="20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宣讲人：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 userDrawn="1"/>
        </p:nvSpPr>
        <p:spPr bwMode="auto">
          <a:xfrm>
            <a:off x="500380" y="245745"/>
            <a:ext cx="5671820" cy="55521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algn="l" latinLnBrk="0">
              <a:lnSpc>
                <a:spcPct val="80000"/>
              </a:lnSpc>
            </a:pPr>
            <a:r>
              <a:rPr lang="zh-CN" altLang="en-US" dirty="0">
                <a:ea typeface="宋体" panose="02010600030101010101" pitchFamily="2" charset="-122"/>
              </a:rPr>
              <a:t>嵌套路由</a:t>
            </a:r>
            <a:endParaRPr lang="en-US" altLang="ko-KR" sz="8800" dirty="0">
              <a:solidFill>
                <a:srgbClr val="FFFFFF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1079930" y="1246164"/>
            <a:ext cx="9905750" cy="535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>
                <a:solidFill>
                  <a:srgbClr val="000000"/>
                </a:solidFill>
              </a:rPr>
              <a:t>App</a:t>
            </a:r>
            <a:r>
              <a:rPr lang="zh-CN" altLang="en-US" dirty="0">
                <a:solidFill>
                  <a:srgbClr val="000000"/>
                </a:solidFill>
              </a:rPr>
              <a:t>组件要写成下面的样子。</a:t>
            </a:r>
            <a:endParaRPr lang="en-US" altLang="zh-CN" dirty="0">
              <a:solidFill>
                <a:srgbClr val="000000"/>
              </a:solidFill>
            </a:endParaRPr>
          </a:p>
          <a:p>
            <a:r>
              <a:rPr lang="en-US" altLang="zh-CN" dirty="0">
                <a:solidFill>
                  <a:srgbClr val="000000"/>
                </a:solidFill>
              </a:rPr>
              <a:t>export default </a:t>
            </a:r>
            <a:r>
              <a:rPr lang="en-US" altLang="zh-CN" dirty="0" err="1">
                <a:solidFill>
                  <a:srgbClr val="000000"/>
                </a:solidFill>
              </a:rPr>
              <a:t>React.createClass</a:t>
            </a:r>
            <a:r>
              <a:rPr lang="en-US" altLang="zh-CN" dirty="0">
                <a:solidFill>
                  <a:srgbClr val="000000"/>
                </a:solidFill>
              </a:rPr>
              <a:t>({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  render() {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    return &lt;div&gt;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      {</a:t>
            </a:r>
            <a:r>
              <a:rPr lang="en-US" altLang="zh-CN" dirty="0" err="1">
                <a:solidFill>
                  <a:srgbClr val="000000"/>
                </a:solidFill>
              </a:rPr>
              <a:t>this.props.children</a:t>
            </a:r>
            <a:r>
              <a:rPr lang="en-US" altLang="zh-CN" dirty="0">
                <a:solidFill>
                  <a:srgbClr val="000000"/>
                </a:solidFill>
              </a:rPr>
              <a:t>}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    &lt;/div&gt;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  }</a:t>
            </a:r>
          </a:p>
          <a:p>
            <a:r>
              <a:rPr lang="en-US" altLang="zh-CN" dirty="0" smtClean="0">
                <a:solidFill>
                  <a:srgbClr val="000000"/>
                </a:solidFill>
              </a:rPr>
              <a:t>})</a:t>
            </a:r>
          </a:p>
          <a:p>
            <a:endParaRPr lang="en-US" altLang="zh-CN" dirty="0">
              <a:solidFill>
                <a:srgbClr val="000000"/>
              </a:solidFill>
            </a:endParaRPr>
          </a:p>
          <a:p>
            <a:r>
              <a:rPr lang="zh-CN" altLang="en-US" dirty="0">
                <a:solidFill>
                  <a:srgbClr val="000000"/>
                </a:solidFill>
              </a:rPr>
              <a:t>上面代码中，</a:t>
            </a:r>
            <a:r>
              <a:rPr lang="en-US" altLang="zh-CN" dirty="0">
                <a:solidFill>
                  <a:srgbClr val="000000"/>
                </a:solidFill>
              </a:rPr>
              <a:t>App</a:t>
            </a:r>
            <a:r>
              <a:rPr lang="zh-CN" altLang="en-US" dirty="0">
                <a:solidFill>
                  <a:srgbClr val="000000"/>
                </a:solidFill>
              </a:rPr>
              <a:t>组件的</a:t>
            </a:r>
            <a:r>
              <a:rPr lang="en-US" altLang="zh-CN" dirty="0" err="1">
                <a:solidFill>
                  <a:srgbClr val="000000"/>
                </a:solidFill>
              </a:rPr>
              <a:t>this.props.children</a:t>
            </a:r>
            <a:r>
              <a:rPr lang="zh-CN" altLang="en-US" dirty="0">
                <a:solidFill>
                  <a:srgbClr val="000000"/>
                </a:solidFill>
              </a:rPr>
              <a:t>属性就是子组件</a:t>
            </a:r>
            <a:r>
              <a:rPr lang="zh-CN" altLang="en-US" dirty="0" smtClean="0">
                <a:solidFill>
                  <a:srgbClr val="000000"/>
                </a:solidFill>
              </a:rPr>
              <a:t>。</a:t>
            </a:r>
            <a:endParaRPr lang="en-US" altLang="zh-CN" dirty="0" smtClean="0">
              <a:solidFill>
                <a:srgbClr val="000000"/>
              </a:solidFill>
            </a:endParaRPr>
          </a:p>
          <a:p>
            <a:endParaRPr lang="en-US" altLang="zh-CN" dirty="0" smtClean="0">
              <a:solidFill>
                <a:srgbClr val="000000"/>
              </a:solidFill>
            </a:endParaRPr>
          </a:p>
          <a:p>
            <a:r>
              <a:rPr lang="zh-CN" altLang="en-US" dirty="0">
                <a:solidFill>
                  <a:srgbClr val="000000"/>
                </a:solidFill>
              </a:rPr>
              <a:t>子路由也可以不写在</a:t>
            </a:r>
            <a:r>
              <a:rPr lang="en-US" altLang="zh-CN" dirty="0">
                <a:solidFill>
                  <a:srgbClr val="000000"/>
                </a:solidFill>
              </a:rPr>
              <a:t>Router</a:t>
            </a:r>
            <a:r>
              <a:rPr lang="zh-CN" altLang="en-US" dirty="0">
                <a:solidFill>
                  <a:srgbClr val="000000"/>
                </a:solidFill>
              </a:rPr>
              <a:t>组件里面，单独传入</a:t>
            </a:r>
            <a:r>
              <a:rPr lang="en-US" altLang="zh-CN" dirty="0">
                <a:solidFill>
                  <a:srgbClr val="000000"/>
                </a:solidFill>
              </a:rPr>
              <a:t>Router</a:t>
            </a:r>
            <a:r>
              <a:rPr lang="zh-CN" altLang="en-US" dirty="0">
                <a:solidFill>
                  <a:srgbClr val="000000"/>
                </a:solidFill>
              </a:rPr>
              <a:t>组件的</a:t>
            </a:r>
            <a:r>
              <a:rPr lang="en-US" altLang="zh-CN" dirty="0">
                <a:solidFill>
                  <a:srgbClr val="000000"/>
                </a:solidFill>
              </a:rPr>
              <a:t>routes</a:t>
            </a:r>
            <a:r>
              <a:rPr lang="zh-CN" altLang="en-US" dirty="0">
                <a:solidFill>
                  <a:srgbClr val="000000"/>
                </a:solidFill>
              </a:rPr>
              <a:t>属性。</a:t>
            </a:r>
          </a:p>
          <a:p>
            <a:endParaRPr lang="zh-CN" altLang="en-US" dirty="0">
              <a:solidFill>
                <a:srgbClr val="000000"/>
              </a:solidFill>
            </a:endParaRPr>
          </a:p>
          <a:p>
            <a:r>
              <a:rPr lang="en-US" altLang="zh-CN" dirty="0">
                <a:solidFill>
                  <a:srgbClr val="000000"/>
                </a:solidFill>
              </a:rPr>
              <a:t>let routes = &lt;Route path="/" component={App}&gt;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  &lt;Route path="/repos" component={Repos}/&gt;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  &lt;Route path="/about" component={About}/&gt;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&lt;/Route&gt;;</a:t>
            </a:r>
          </a:p>
          <a:p>
            <a:endParaRPr lang="en-US" altLang="zh-CN" dirty="0">
              <a:solidFill>
                <a:srgbClr val="000000"/>
              </a:solidFill>
            </a:endParaRPr>
          </a:p>
          <a:p>
            <a:r>
              <a:rPr lang="en-US" altLang="zh-CN" dirty="0">
                <a:solidFill>
                  <a:srgbClr val="000000"/>
                </a:solidFill>
              </a:rPr>
              <a:t>&lt;Router routes={routes} history={</a:t>
            </a:r>
            <a:r>
              <a:rPr lang="en-US" altLang="zh-CN" dirty="0" err="1">
                <a:solidFill>
                  <a:srgbClr val="000000"/>
                </a:solidFill>
              </a:rPr>
              <a:t>browserHistory</a:t>
            </a:r>
            <a:r>
              <a:rPr lang="en-US" altLang="zh-CN" dirty="0" smtClean="0">
                <a:solidFill>
                  <a:srgbClr val="000000"/>
                </a:solidFill>
              </a:rPr>
              <a:t>}/&gt;</a:t>
            </a:r>
            <a:endParaRPr lang="en-US" altLang="zh-CN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3604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 userDrawn="1"/>
        </p:nvSpPr>
        <p:spPr bwMode="auto">
          <a:xfrm>
            <a:off x="500380" y="245745"/>
            <a:ext cx="5671820" cy="54425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algn="l" latinLnBrk="0">
              <a:lnSpc>
                <a:spcPct val="80000"/>
              </a:lnSpc>
            </a:pPr>
            <a:r>
              <a:rPr lang="en-US" altLang="zh-CN">
                <a:ea typeface="宋体" panose="02010600030101010101" pitchFamily="2" charset="-122"/>
              </a:rPr>
              <a:t>path </a:t>
            </a:r>
            <a:r>
              <a:rPr lang="zh-CN" altLang="en-US">
                <a:ea typeface="宋体" panose="02010600030101010101" pitchFamily="2" charset="-122"/>
              </a:rPr>
              <a:t>属性</a:t>
            </a:r>
            <a:endParaRPr kumimoji="0" lang="en-US" altLang="ko-KR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603412" y="1220407"/>
            <a:ext cx="10923180" cy="535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>
                <a:solidFill>
                  <a:srgbClr val="000000"/>
                </a:solidFill>
              </a:rPr>
              <a:t>Route</a:t>
            </a:r>
            <a:r>
              <a:rPr lang="zh-CN" altLang="en-US" dirty="0">
                <a:solidFill>
                  <a:srgbClr val="000000"/>
                </a:solidFill>
              </a:rPr>
              <a:t>组件的</a:t>
            </a:r>
            <a:r>
              <a:rPr lang="en-US" altLang="zh-CN" dirty="0">
                <a:solidFill>
                  <a:srgbClr val="000000"/>
                </a:solidFill>
              </a:rPr>
              <a:t>path</a:t>
            </a:r>
            <a:r>
              <a:rPr lang="zh-CN" altLang="en-US" dirty="0">
                <a:solidFill>
                  <a:srgbClr val="000000"/>
                </a:solidFill>
              </a:rPr>
              <a:t>属性指定路由的匹配规则。这个属性是可以省略的，这样的话，不管路径是否匹配，总是会加载指定组件。</a:t>
            </a:r>
          </a:p>
          <a:p>
            <a:r>
              <a:rPr lang="zh-CN" altLang="en-US" dirty="0">
                <a:solidFill>
                  <a:srgbClr val="000000"/>
                </a:solidFill>
              </a:rPr>
              <a:t>请看下面的例子</a:t>
            </a:r>
            <a:r>
              <a:rPr lang="zh-CN" altLang="en-US" dirty="0" smtClean="0">
                <a:solidFill>
                  <a:srgbClr val="000000"/>
                </a:solidFill>
              </a:rPr>
              <a:t>。</a:t>
            </a:r>
            <a:endParaRPr lang="zh-CN" altLang="en-US" dirty="0">
              <a:solidFill>
                <a:srgbClr val="000000"/>
              </a:solidFill>
            </a:endParaRPr>
          </a:p>
          <a:p>
            <a:r>
              <a:rPr lang="en-US" altLang="zh-CN" dirty="0">
                <a:solidFill>
                  <a:srgbClr val="000000"/>
                </a:solidFill>
              </a:rPr>
              <a:t>&lt;Route path="inbox" component={Inbox}&gt;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   &lt;Route path="messages/:id" component={Message} /&gt;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&lt;/Route&gt;</a:t>
            </a:r>
          </a:p>
          <a:p>
            <a:r>
              <a:rPr lang="zh-CN" altLang="en-US" dirty="0">
                <a:solidFill>
                  <a:srgbClr val="000000"/>
                </a:solidFill>
              </a:rPr>
              <a:t>上面代码中，当用户访问</a:t>
            </a:r>
            <a:r>
              <a:rPr lang="en-US" altLang="zh-CN" dirty="0">
                <a:solidFill>
                  <a:srgbClr val="000000"/>
                </a:solidFill>
              </a:rPr>
              <a:t>/inbox/messages/:id</a:t>
            </a:r>
            <a:r>
              <a:rPr lang="zh-CN" altLang="en-US" dirty="0">
                <a:solidFill>
                  <a:srgbClr val="000000"/>
                </a:solidFill>
              </a:rPr>
              <a:t>时，会加载下面的组件</a:t>
            </a:r>
            <a:r>
              <a:rPr lang="zh-CN" altLang="en-US" dirty="0" smtClean="0">
                <a:solidFill>
                  <a:srgbClr val="000000"/>
                </a:solidFill>
              </a:rPr>
              <a:t>。</a:t>
            </a:r>
            <a:endParaRPr lang="zh-CN" altLang="en-US" dirty="0">
              <a:solidFill>
                <a:srgbClr val="000000"/>
              </a:solidFill>
            </a:endParaRPr>
          </a:p>
          <a:p>
            <a:r>
              <a:rPr lang="en-US" altLang="zh-CN" dirty="0">
                <a:solidFill>
                  <a:srgbClr val="000000"/>
                </a:solidFill>
              </a:rPr>
              <a:t>&lt;Inbox&gt;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  &lt;Message/&gt;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&lt;/Inbox</a:t>
            </a:r>
            <a:r>
              <a:rPr lang="en-US" altLang="zh-CN" dirty="0" smtClean="0">
                <a:solidFill>
                  <a:srgbClr val="000000"/>
                </a:solidFill>
              </a:rPr>
              <a:t>&gt;</a:t>
            </a:r>
          </a:p>
          <a:p>
            <a:endParaRPr lang="en-US" altLang="zh-CN" dirty="0">
              <a:solidFill>
                <a:srgbClr val="000000"/>
              </a:solidFill>
            </a:endParaRPr>
          </a:p>
          <a:p>
            <a:r>
              <a:rPr lang="zh-CN" altLang="en-US" dirty="0">
                <a:solidFill>
                  <a:srgbClr val="000000"/>
                </a:solidFill>
              </a:rPr>
              <a:t>如果省略外层</a:t>
            </a:r>
            <a:r>
              <a:rPr lang="en-US" altLang="zh-CN" dirty="0">
                <a:solidFill>
                  <a:srgbClr val="000000"/>
                </a:solidFill>
              </a:rPr>
              <a:t>Route</a:t>
            </a:r>
            <a:r>
              <a:rPr lang="zh-CN" altLang="en-US" dirty="0">
                <a:solidFill>
                  <a:srgbClr val="000000"/>
                </a:solidFill>
              </a:rPr>
              <a:t>的</a:t>
            </a:r>
            <a:r>
              <a:rPr lang="en-US" altLang="zh-CN" dirty="0">
                <a:solidFill>
                  <a:srgbClr val="000000"/>
                </a:solidFill>
              </a:rPr>
              <a:t>path</a:t>
            </a:r>
            <a:r>
              <a:rPr lang="zh-CN" altLang="en-US" dirty="0">
                <a:solidFill>
                  <a:srgbClr val="000000"/>
                </a:solidFill>
              </a:rPr>
              <a:t>参数，写成下面的样子</a:t>
            </a:r>
            <a:r>
              <a:rPr lang="zh-CN" altLang="en-US" dirty="0" smtClean="0">
                <a:solidFill>
                  <a:srgbClr val="000000"/>
                </a:solidFill>
              </a:rPr>
              <a:t>。</a:t>
            </a:r>
            <a:endParaRPr lang="zh-CN" altLang="en-US" dirty="0">
              <a:solidFill>
                <a:srgbClr val="000000"/>
              </a:solidFill>
            </a:endParaRPr>
          </a:p>
          <a:p>
            <a:r>
              <a:rPr lang="en-US" altLang="zh-CN" dirty="0">
                <a:solidFill>
                  <a:srgbClr val="000000"/>
                </a:solidFill>
              </a:rPr>
              <a:t>&lt;Route component={Inbox}&gt;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  &lt;Route path="inbox/messages/:id" component={Message} /&gt;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&lt;/Route&gt;</a:t>
            </a:r>
          </a:p>
          <a:p>
            <a:r>
              <a:rPr lang="zh-CN" altLang="en-US" dirty="0">
                <a:solidFill>
                  <a:srgbClr val="000000"/>
                </a:solidFill>
              </a:rPr>
              <a:t>现在用户访问</a:t>
            </a:r>
            <a:r>
              <a:rPr lang="en-US" altLang="zh-CN" dirty="0">
                <a:solidFill>
                  <a:srgbClr val="000000"/>
                </a:solidFill>
              </a:rPr>
              <a:t>/inbox/messages/:id</a:t>
            </a:r>
            <a:r>
              <a:rPr lang="zh-CN" altLang="en-US" dirty="0">
                <a:solidFill>
                  <a:srgbClr val="000000"/>
                </a:solidFill>
              </a:rPr>
              <a:t>时，组件加载还是原来的样子</a:t>
            </a:r>
            <a:r>
              <a:rPr lang="zh-CN" altLang="en-US" dirty="0" smtClean="0">
                <a:solidFill>
                  <a:srgbClr val="000000"/>
                </a:solidFill>
              </a:rPr>
              <a:t>。</a:t>
            </a:r>
            <a:endParaRPr lang="zh-CN" altLang="en-US" dirty="0">
              <a:solidFill>
                <a:srgbClr val="000000"/>
              </a:solidFill>
            </a:endParaRPr>
          </a:p>
          <a:p>
            <a:r>
              <a:rPr lang="en-US" altLang="zh-CN" dirty="0">
                <a:solidFill>
                  <a:srgbClr val="000000"/>
                </a:solidFill>
              </a:rPr>
              <a:t>&lt;Inbox&gt;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  &lt;Message/&gt;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&lt;/Inbox</a:t>
            </a:r>
            <a:r>
              <a:rPr lang="en-US" altLang="zh-CN" dirty="0" smtClean="0">
                <a:solidFill>
                  <a:srgbClr val="000000"/>
                </a:solidFill>
              </a:rPr>
              <a:t>&gt;</a:t>
            </a:r>
            <a:endParaRPr lang="en-US" altLang="zh-CN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2804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4079776" y="3540642"/>
            <a:ext cx="4032448" cy="499120"/>
          </a:xfrm>
          <a:prstGeom prst="rect">
            <a:avLst/>
          </a:prstGeom>
          <a:solidFill>
            <a:srgbClr val="FF8A00"/>
          </a:solidFill>
          <a:ln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3854067" y="2553537"/>
            <a:ext cx="4483867" cy="92265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atinLnBrk="0"/>
            <a:r>
              <a:rPr lang="en-US" altLang="ko-KR" sz="6000">
                <a:effectLst>
                  <a:outerShdw blurRad="12700" dist="25400" dir="2700000" algn="tl">
                    <a:srgbClr val="000000">
                      <a:alpha val="60000"/>
                    </a:srgbClr>
                  </a:outerShdw>
                </a:effectLst>
                <a:latin typeface="Calibri" panose="020F0502020204030204" pitchFamily="34" charset="0"/>
              </a:rPr>
              <a:t>Thank you</a:t>
            </a:r>
            <a:endParaRPr lang="en-US" altLang="ko-KR" sz="6000" dirty="0">
              <a:effectLst>
                <a:outerShdw blurRad="12700" dist="25400" dir="2700000" algn="tl">
                  <a:srgbClr val="000000">
                    <a:alpha val="60000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sp>
        <p:nvSpPr>
          <p:cNvPr id="4" name="标题 4"/>
          <p:cNvSpPr txBox="1"/>
          <p:nvPr/>
        </p:nvSpPr>
        <p:spPr>
          <a:xfrm>
            <a:off x="4368950" y="3540799"/>
            <a:ext cx="2883727" cy="514851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sz="20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——</a:t>
            </a:r>
            <a:r>
              <a:rPr lang="zh-CN" sz="20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宣讲人：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31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6"/>
          <a:stretch>
            <a:fillRect/>
          </a:stretch>
        </p:blipFill>
        <p:spPr bwMode="auto">
          <a:xfrm>
            <a:off x="-12700" y="-113665"/>
            <a:ext cx="12204700" cy="697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" name="矩形 31"/>
          <p:cNvSpPr/>
          <p:nvPr/>
        </p:nvSpPr>
        <p:spPr>
          <a:xfrm>
            <a:off x="-25400" y="-114300"/>
            <a:ext cx="12255500" cy="6972300"/>
          </a:xfrm>
          <a:prstGeom prst="rect">
            <a:avLst/>
          </a:pr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7172" name="组合 29"/>
          <p:cNvGrpSpPr/>
          <p:nvPr/>
        </p:nvGrpSpPr>
        <p:grpSpPr bwMode="auto">
          <a:xfrm>
            <a:off x="5321300" y="765810"/>
            <a:ext cx="1549400" cy="1069957"/>
            <a:chOff x="5321300" y="1423901"/>
            <a:chExt cx="1549400" cy="1071218"/>
          </a:xfrm>
        </p:grpSpPr>
        <p:sp>
          <p:nvSpPr>
            <p:cNvPr id="7198" name="文本框 30"/>
            <p:cNvSpPr txBox="1">
              <a:spLocks noChangeArrowheads="1"/>
            </p:cNvSpPr>
            <p:nvPr/>
          </p:nvSpPr>
          <p:spPr bwMode="auto">
            <a:xfrm>
              <a:off x="5321300" y="1423901"/>
              <a:ext cx="1549400" cy="8099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4400" b="1">
                  <a:solidFill>
                    <a:srgbClr val="FF7603"/>
                  </a:solidFill>
                  <a:latin typeface="微软雅黑" panose="020B0503020204020204" charset="-122"/>
                  <a:ea typeface="微软雅黑" panose="020B0503020204020204" charset="-122"/>
                </a:rPr>
                <a:t>目录</a:t>
              </a:r>
            </a:p>
          </p:txBody>
        </p:sp>
        <p:sp>
          <p:nvSpPr>
            <p:cNvPr id="7199" name="文本框 31"/>
            <p:cNvSpPr txBox="1">
              <a:spLocks noChangeArrowheads="1"/>
            </p:cNvSpPr>
            <p:nvPr/>
          </p:nvSpPr>
          <p:spPr bwMode="auto">
            <a:xfrm>
              <a:off x="5321300" y="2142279"/>
              <a:ext cx="1549400" cy="352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600" b="1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rPr>
                <a:t>CONTENTS</a:t>
              </a:r>
              <a:endParaRPr lang="zh-CN" altLang="en-US" sz="16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7173" name="组合 32"/>
          <p:cNvGrpSpPr/>
          <p:nvPr/>
        </p:nvGrpSpPr>
        <p:grpSpPr bwMode="auto">
          <a:xfrm>
            <a:off x="4241800" y="2035810"/>
            <a:ext cx="3708400" cy="515938"/>
            <a:chOff x="4241800" y="3013768"/>
            <a:chExt cx="3708400" cy="516832"/>
          </a:xfrm>
        </p:grpSpPr>
        <p:sp>
          <p:nvSpPr>
            <p:cNvPr id="7196" name="文本框 31"/>
            <p:cNvSpPr txBox="1">
              <a:spLocks noChangeArrowheads="1"/>
            </p:cNvSpPr>
            <p:nvPr/>
          </p:nvSpPr>
          <p:spPr bwMode="auto">
            <a:xfrm>
              <a:off x="4241800" y="3013768"/>
              <a:ext cx="3708400" cy="4624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b="1" dirty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rPr>
                <a:t>01   </a:t>
              </a:r>
              <a:r>
                <a:rPr lang="en-US" altLang="zh-CN" b="1" dirty="0" smtClean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rPr>
                <a:t>Router</a:t>
              </a:r>
              <a:r>
                <a:rPr lang="zh-CN" altLang="en-US" b="1" dirty="0" smtClean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rPr>
                <a:t>介绍</a:t>
              </a:r>
              <a:endParaRPr lang="zh-CN" altLang="en-US" b="1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60" name="直接连接符 59"/>
            <p:cNvCxnSpPr/>
            <p:nvPr/>
          </p:nvCxnSpPr>
          <p:spPr>
            <a:xfrm>
              <a:off x="4443413" y="3530600"/>
              <a:ext cx="3305175" cy="0"/>
            </a:xfrm>
            <a:prstGeom prst="line">
              <a:avLst/>
            </a:prstGeom>
            <a:ln w="12700" cap="rnd">
              <a:solidFill>
                <a:schemeClr val="bg1"/>
              </a:solidFill>
              <a:prstDash val="sysDash"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74" name="组合 35"/>
          <p:cNvGrpSpPr/>
          <p:nvPr/>
        </p:nvGrpSpPr>
        <p:grpSpPr bwMode="auto">
          <a:xfrm>
            <a:off x="4241800" y="2813685"/>
            <a:ext cx="3708400" cy="515938"/>
            <a:chOff x="4241800" y="3013768"/>
            <a:chExt cx="3708400" cy="516832"/>
          </a:xfrm>
        </p:grpSpPr>
        <p:sp>
          <p:nvSpPr>
            <p:cNvPr id="7194" name="文本框 31"/>
            <p:cNvSpPr txBox="1">
              <a:spLocks noChangeArrowheads="1"/>
            </p:cNvSpPr>
            <p:nvPr/>
          </p:nvSpPr>
          <p:spPr bwMode="auto">
            <a:xfrm>
              <a:off x="4241800" y="3013768"/>
              <a:ext cx="3708400" cy="4624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en-US" altLang="zh-CN" b="1" dirty="0" smtClean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rPr>
                <a:t>02   </a:t>
              </a:r>
              <a:r>
                <a:rPr lang="en-US" altLang="zh-CN" b="1" dirty="0" smtClean="0">
                  <a:ea typeface="宋体" panose="02010600030101010101" pitchFamily="2" charset="-122"/>
                </a:rPr>
                <a:t>Hash-router</a:t>
              </a:r>
              <a:endParaRPr lang="zh-CN" altLang="en-US" b="1" dirty="0"/>
            </a:p>
          </p:txBody>
        </p:sp>
        <p:cxnSp>
          <p:nvCxnSpPr>
            <p:cNvPr id="63" name="直接连接符 62"/>
            <p:cNvCxnSpPr/>
            <p:nvPr/>
          </p:nvCxnSpPr>
          <p:spPr>
            <a:xfrm>
              <a:off x="4443413" y="3530600"/>
              <a:ext cx="3305175" cy="0"/>
            </a:xfrm>
            <a:prstGeom prst="line">
              <a:avLst/>
            </a:prstGeom>
            <a:ln w="12700" cap="rnd">
              <a:solidFill>
                <a:schemeClr val="bg1"/>
              </a:solidFill>
              <a:prstDash val="sysDash"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75" name="组合 38"/>
          <p:cNvGrpSpPr/>
          <p:nvPr/>
        </p:nvGrpSpPr>
        <p:grpSpPr bwMode="auto">
          <a:xfrm>
            <a:off x="4396348" y="3591560"/>
            <a:ext cx="3708400" cy="830997"/>
            <a:chOff x="4396348" y="3013768"/>
            <a:chExt cx="3708400" cy="832437"/>
          </a:xfrm>
        </p:grpSpPr>
        <p:sp>
          <p:nvSpPr>
            <p:cNvPr id="7192" name="文本框 31"/>
            <p:cNvSpPr txBox="1">
              <a:spLocks noChangeArrowheads="1"/>
            </p:cNvSpPr>
            <p:nvPr/>
          </p:nvSpPr>
          <p:spPr bwMode="auto">
            <a:xfrm>
              <a:off x="4396348" y="3013768"/>
              <a:ext cx="3708400" cy="832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9pPr>
            </a:lstStyle>
            <a:p>
              <a:pPr lvl="0" algn="ctr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en-US" altLang="zh-CN" b="1" dirty="0" smtClean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rPr>
                <a:t>03   </a:t>
              </a:r>
              <a:r>
                <a:rPr lang="en-US" altLang="zh-CN" b="1" dirty="0" smtClean="0">
                  <a:ea typeface="宋体" panose="02010600030101010101" pitchFamily="2" charset="-122"/>
                </a:rPr>
                <a:t>History-router</a:t>
              </a:r>
              <a:endParaRPr lang="en-US" altLang="ko-KR" sz="5400" b="1" dirty="0">
                <a:solidFill>
                  <a:srgbClr val="FFFFFF"/>
                </a:solidFill>
                <a:latin typeface="Calibri" panose="020F050202020403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CN" altLang="en-US" b="1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66" name="直接连接符 65"/>
            <p:cNvCxnSpPr/>
            <p:nvPr/>
          </p:nvCxnSpPr>
          <p:spPr>
            <a:xfrm>
              <a:off x="4443413" y="3530600"/>
              <a:ext cx="3305175" cy="0"/>
            </a:xfrm>
            <a:prstGeom prst="line">
              <a:avLst/>
            </a:prstGeom>
            <a:ln w="12700" cap="rnd">
              <a:solidFill>
                <a:schemeClr val="bg1"/>
              </a:solidFill>
              <a:prstDash val="sysDash"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76" name="组合 41"/>
          <p:cNvGrpSpPr/>
          <p:nvPr/>
        </p:nvGrpSpPr>
        <p:grpSpPr bwMode="auto">
          <a:xfrm>
            <a:off x="4009978" y="4367848"/>
            <a:ext cx="3738610" cy="517525"/>
            <a:chOff x="4009978" y="3013768"/>
            <a:chExt cx="3738610" cy="516832"/>
          </a:xfrm>
        </p:grpSpPr>
        <p:sp>
          <p:nvSpPr>
            <p:cNvPr id="7190" name="文本框 31"/>
            <p:cNvSpPr txBox="1">
              <a:spLocks noChangeArrowheads="1"/>
            </p:cNvSpPr>
            <p:nvPr/>
          </p:nvSpPr>
          <p:spPr bwMode="auto">
            <a:xfrm>
              <a:off x="4009978" y="3013768"/>
              <a:ext cx="3708400" cy="4610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9pPr>
            </a:lstStyle>
            <a:p>
              <a:pPr lvl="0" algn="ctr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en-US" altLang="zh-CN" b="1" dirty="0" smtClean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rPr>
                <a:t>04   </a:t>
              </a:r>
              <a:r>
                <a:rPr lang="zh-CN" altLang="en-US" b="1" dirty="0" smtClean="0">
                  <a:ea typeface="宋体" panose="02010600030101010101" pitchFamily="2" charset="-122"/>
                </a:rPr>
                <a:t>基</a:t>
              </a:r>
              <a:r>
                <a:rPr lang="zh-CN" altLang="en-US" b="1" dirty="0">
                  <a:ea typeface="宋体" panose="02010600030101010101" pitchFamily="2" charset="-122"/>
                </a:rPr>
                <a:t>本用</a:t>
              </a:r>
              <a:r>
                <a:rPr lang="zh-CN" altLang="en-US" b="1" dirty="0" smtClean="0">
                  <a:ea typeface="宋体" panose="02010600030101010101" pitchFamily="2" charset="-122"/>
                </a:rPr>
                <a:t>法</a:t>
              </a:r>
              <a:endParaRPr lang="en-US" altLang="ko-KR" sz="5400" b="1" dirty="0">
                <a:solidFill>
                  <a:srgbClr val="FFFFFF"/>
                </a:solidFill>
                <a:latin typeface="Calibri" panose="020F050202020403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69" name="直接连接符 68"/>
            <p:cNvCxnSpPr/>
            <p:nvPr/>
          </p:nvCxnSpPr>
          <p:spPr>
            <a:xfrm>
              <a:off x="4443413" y="3530600"/>
              <a:ext cx="3305175" cy="0"/>
            </a:xfrm>
            <a:prstGeom prst="line">
              <a:avLst/>
            </a:prstGeom>
            <a:ln w="12700" cap="rnd">
              <a:solidFill>
                <a:schemeClr val="bg1"/>
              </a:solidFill>
              <a:prstDash val="sysDash"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" name="任意多边形 79"/>
          <p:cNvSpPr/>
          <p:nvPr/>
        </p:nvSpPr>
        <p:spPr>
          <a:xfrm>
            <a:off x="4895850" y="970598"/>
            <a:ext cx="2400300" cy="717550"/>
          </a:xfrm>
          <a:custGeom>
            <a:avLst/>
            <a:gdLst>
              <a:gd name="connsiteX0" fmla="*/ 2153337 w 2401674"/>
              <a:gd name="connsiteY0" fmla="*/ 0 h 717475"/>
              <a:gd name="connsiteX1" fmla="*/ 2401674 w 2401674"/>
              <a:gd name="connsiteY1" fmla="*/ 0 h 717475"/>
              <a:gd name="connsiteX2" fmla="*/ 2401674 w 2401674"/>
              <a:gd name="connsiteY2" fmla="*/ 717475 h 717475"/>
              <a:gd name="connsiteX3" fmla="*/ 2153337 w 2401674"/>
              <a:gd name="connsiteY3" fmla="*/ 717475 h 717475"/>
              <a:gd name="connsiteX4" fmla="*/ 2153337 w 2401674"/>
              <a:gd name="connsiteY4" fmla="*/ 627791 h 717475"/>
              <a:gd name="connsiteX5" fmla="*/ 2311990 w 2401674"/>
              <a:gd name="connsiteY5" fmla="*/ 627791 h 717475"/>
              <a:gd name="connsiteX6" fmla="*/ 2311990 w 2401674"/>
              <a:gd name="connsiteY6" fmla="*/ 89684 h 717475"/>
              <a:gd name="connsiteX7" fmla="*/ 2153337 w 2401674"/>
              <a:gd name="connsiteY7" fmla="*/ 89684 h 717475"/>
              <a:gd name="connsiteX8" fmla="*/ 0 w 2401674"/>
              <a:gd name="connsiteY8" fmla="*/ 0 h 717475"/>
              <a:gd name="connsiteX9" fmla="*/ 248337 w 2401674"/>
              <a:gd name="connsiteY9" fmla="*/ 0 h 717475"/>
              <a:gd name="connsiteX10" fmla="*/ 248337 w 2401674"/>
              <a:gd name="connsiteY10" fmla="*/ 89684 h 717475"/>
              <a:gd name="connsiteX11" fmla="*/ 89684 w 2401674"/>
              <a:gd name="connsiteY11" fmla="*/ 89684 h 717475"/>
              <a:gd name="connsiteX12" fmla="*/ 89684 w 2401674"/>
              <a:gd name="connsiteY12" fmla="*/ 627791 h 717475"/>
              <a:gd name="connsiteX13" fmla="*/ 248337 w 2401674"/>
              <a:gd name="connsiteY13" fmla="*/ 627791 h 717475"/>
              <a:gd name="connsiteX14" fmla="*/ 248337 w 2401674"/>
              <a:gd name="connsiteY14" fmla="*/ 717475 h 717475"/>
              <a:gd name="connsiteX15" fmla="*/ 0 w 2401674"/>
              <a:gd name="connsiteY15" fmla="*/ 717475 h 717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401674" h="717475">
                <a:moveTo>
                  <a:pt x="2153337" y="0"/>
                </a:moveTo>
                <a:lnTo>
                  <a:pt x="2401674" y="0"/>
                </a:lnTo>
                <a:lnTo>
                  <a:pt x="2401674" y="717475"/>
                </a:lnTo>
                <a:lnTo>
                  <a:pt x="2153337" y="717475"/>
                </a:lnTo>
                <a:lnTo>
                  <a:pt x="2153337" y="627791"/>
                </a:lnTo>
                <a:lnTo>
                  <a:pt x="2311990" y="627791"/>
                </a:lnTo>
                <a:lnTo>
                  <a:pt x="2311990" y="89684"/>
                </a:lnTo>
                <a:lnTo>
                  <a:pt x="2153337" y="89684"/>
                </a:lnTo>
                <a:close/>
                <a:moveTo>
                  <a:pt x="0" y="0"/>
                </a:moveTo>
                <a:lnTo>
                  <a:pt x="248337" y="0"/>
                </a:lnTo>
                <a:lnTo>
                  <a:pt x="248337" y="89684"/>
                </a:lnTo>
                <a:lnTo>
                  <a:pt x="89684" y="89684"/>
                </a:lnTo>
                <a:lnTo>
                  <a:pt x="89684" y="627791"/>
                </a:lnTo>
                <a:lnTo>
                  <a:pt x="248337" y="627791"/>
                </a:lnTo>
                <a:lnTo>
                  <a:pt x="248337" y="717475"/>
                </a:lnTo>
                <a:lnTo>
                  <a:pt x="0" y="717475"/>
                </a:lnTo>
                <a:close/>
              </a:path>
            </a:pathLst>
          </a:cu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11818938" y="2456180"/>
            <a:ext cx="411162" cy="1198563"/>
          </a:xfrm>
          <a:prstGeom prst="rect">
            <a:avLst/>
          </a:prstGeom>
          <a:solidFill>
            <a:srgbClr val="FF7603">
              <a:alpha val="8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-25400" y="2863850"/>
            <a:ext cx="382588" cy="514350"/>
          </a:xfrm>
          <a:prstGeom prst="rect">
            <a:avLst/>
          </a:prstGeom>
          <a:solidFill>
            <a:srgbClr val="FF7603">
              <a:alpha val="8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grpSp>
        <p:nvGrpSpPr>
          <p:cNvPr id="2" name="组合 41"/>
          <p:cNvGrpSpPr/>
          <p:nvPr/>
        </p:nvGrpSpPr>
        <p:grpSpPr bwMode="auto">
          <a:xfrm>
            <a:off x="4022862" y="5134293"/>
            <a:ext cx="3725726" cy="517525"/>
            <a:chOff x="4022862" y="3013768"/>
            <a:chExt cx="3725726" cy="516832"/>
          </a:xfrm>
        </p:grpSpPr>
        <p:sp>
          <p:nvSpPr>
            <p:cNvPr id="3" name="文本框 31"/>
            <p:cNvSpPr txBox="1">
              <a:spLocks noChangeArrowheads="1"/>
            </p:cNvSpPr>
            <p:nvPr/>
          </p:nvSpPr>
          <p:spPr bwMode="auto">
            <a:xfrm>
              <a:off x="4022862" y="3013768"/>
              <a:ext cx="3708400" cy="4610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charset="-122"/>
                </a:defRPr>
              </a:lvl9pPr>
            </a:lstStyle>
            <a:p>
              <a:pPr lvl="0" algn="ctr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en-US" altLang="zh-CN" b="1" dirty="0" smtClean="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rPr>
                <a:t>05   </a:t>
              </a:r>
              <a:r>
                <a:rPr lang="zh-CN" altLang="en-US" b="1" dirty="0" smtClean="0">
                  <a:ea typeface="宋体" panose="02010600030101010101" pitchFamily="2" charset="-122"/>
                </a:rPr>
                <a:t>嵌</a:t>
              </a:r>
              <a:r>
                <a:rPr lang="zh-CN" altLang="en-US" b="1" dirty="0">
                  <a:ea typeface="宋体" panose="02010600030101010101" pitchFamily="2" charset="-122"/>
                </a:rPr>
                <a:t>套路</a:t>
              </a:r>
              <a:r>
                <a:rPr lang="zh-CN" altLang="en-US" b="1" dirty="0" smtClean="0">
                  <a:ea typeface="宋体" panose="02010600030101010101" pitchFamily="2" charset="-122"/>
                </a:rPr>
                <a:t>由</a:t>
              </a:r>
              <a:endParaRPr lang="en-US" altLang="ko-KR" sz="5400" b="1" dirty="0">
                <a:solidFill>
                  <a:srgbClr val="FFFFFF"/>
                </a:solidFill>
                <a:latin typeface="Calibri" panose="020F050202020403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4443413" y="3530600"/>
              <a:ext cx="3305175" cy="0"/>
            </a:xfrm>
            <a:prstGeom prst="line">
              <a:avLst/>
            </a:prstGeom>
            <a:ln w="12700" cap="rnd">
              <a:solidFill>
                <a:schemeClr val="bg1"/>
              </a:solidFill>
              <a:prstDash val="sysDash"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507932" y="2816186"/>
            <a:ext cx="1636713" cy="400050"/>
          </a:xfrm>
          <a:prstGeom prst="rect">
            <a:avLst/>
          </a:prstGeom>
          <a:noFill/>
        </p:spPr>
        <p:txBody>
          <a:bodyPr lIns="0" rIns="0">
            <a:normAutofit/>
          </a:bodyPr>
          <a:lstStyle/>
          <a:p>
            <a:pPr algn="r">
              <a:defRPr/>
            </a:pPr>
            <a:r>
              <a:rPr lang="en-US" altLang="zh-CN" sz="2000" spc="500" dirty="0">
                <a:solidFill>
                  <a:schemeClr val="bg1"/>
                </a:solidFill>
              </a:rPr>
              <a:t>PART</a:t>
            </a:r>
            <a:endParaRPr lang="zh-CN" altLang="en-US" sz="2000" spc="5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1128781" y="3216236"/>
            <a:ext cx="1015864" cy="92333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lang="en-US" altLang="zh-CN" sz="5400" b="1" dirty="0" smtClean="0">
                <a:solidFill>
                  <a:schemeClr val="bg1"/>
                </a:solidFill>
              </a:rPr>
              <a:t>06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en-US" altLang="zh-CN" dirty="0" smtClean="0">
                <a:latin typeface="+mj-lt"/>
                <a:ea typeface="+mj-ea"/>
              </a:rPr>
              <a:t>React router</a:t>
            </a:r>
            <a:endParaRPr lang="zh-CN" altLang="en-US" dirty="0">
              <a:latin typeface="+mj-lt"/>
              <a:ea typeface="+mj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altLang="zh-CN" dirty="0" smtClean="0">
                <a:latin typeface="+mn-lt"/>
                <a:ea typeface="+mn-ea"/>
              </a:rPr>
              <a:t>LOREM IPSUM DOLOR</a:t>
            </a:r>
            <a:endParaRPr lang="zh-CN" altLang="en-US" dirty="0">
              <a:latin typeface="+mn-lt"/>
              <a:ea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 userDrawn="1"/>
        </p:nvSpPr>
        <p:spPr bwMode="auto">
          <a:xfrm>
            <a:off x="500380" y="245745"/>
            <a:ext cx="5671820" cy="55521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latinLnBrk="0">
              <a:lnSpc>
                <a:spcPct val="80000"/>
              </a:lnSpc>
            </a:pPr>
            <a:r>
              <a:rPr lang="en-US" altLang="ko-KR" dirty="0" smtClean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Router</a:t>
            </a:r>
            <a:r>
              <a:rPr lang="zh-CN" altLang="en-US" dirty="0" smtClean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简介</a:t>
            </a:r>
            <a:endParaRPr lang="en-US" altLang="ko-KR" dirty="0">
              <a:solidFill>
                <a:schemeClr val="bg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1118567" y="1851471"/>
            <a:ext cx="9274684" cy="3970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/>
              <a:t>在 </a:t>
            </a:r>
            <a:r>
              <a:rPr lang="en-US" altLang="zh-CN" dirty="0"/>
              <a:t>web </a:t>
            </a:r>
            <a:r>
              <a:rPr lang="zh-CN" altLang="en-US" dirty="0"/>
              <a:t>应用开发中，路由系统是不可或缺的一部分</a:t>
            </a:r>
            <a:r>
              <a:rPr lang="zh-CN" altLang="en-US" dirty="0"/>
              <a:t>。随着单页应用时代的到来，为之服</a:t>
            </a:r>
            <a:r>
              <a:rPr lang="zh-CN" altLang="en-US" dirty="0" smtClean="0"/>
              <a:t>务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的前</a:t>
            </a:r>
            <a:r>
              <a:rPr lang="zh-CN" altLang="en-US" dirty="0"/>
              <a:t>端路由系统也相继出现了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在</a:t>
            </a:r>
            <a:r>
              <a:rPr lang="zh-CN" altLang="en-US" dirty="0"/>
              <a:t>浏览器当前的 </a:t>
            </a:r>
            <a:r>
              <a:rPr lang="en-US" altLang="zh-CN" dirty="0"/>
              <a:t>URL </a:t>
            </a:r>
            <a:r>
              <a:rPr lang="zh-CN" altLang="en-US" dirty="0"/>
              <a:t>发生变化时，路由系统会做出一些</a:t>
            </a:r>
            <a:r>
              <a:rPr lang="zh-CN" altLang="en-US" dirty="0" smtClean="0"/>
              <a:t>响应，用</a:t>
            </a:r>
            <a:r>
              <a:rPr lang="zh-CN" altLang="en-US" dirty="0"/>
              <a:t>来保证用户界面与 </a:t>
            </a:r>
            <a:r>
              <a:rPr lang="en-US" altLang="zh-CN" dirty="0"/>
              <a:t>URL 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的</a:t>
            </a:r>
            <a:r>
              <a:rPr lang="zh-CN" altLang="en-US" dirty="0"/>
              <a:t>同步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有</a:t>
            </a:r>
            <a:r>
              <a:rPr lang="zh-CN" altLang="en-US" dirty="0"/>
              <a:t>一些独立的第三方路由系统，比如 </a:t>
            </a:r>
            <a:r>
              <a:rPr lang="en-US" altLang="zh-CN" dirty="0">
                <a:hlinkClick r:id="rId2"/>
              </a:rPr>
              <a:t>director</a:t>
            </a:r>
            <a:r>
              <a:rPr lang="zh-CN" altLang="en-US" dirty="0"/>
              <a:t>，</a:t>
            </a:r>
            <a:r>
              <a:rPr lang="zh-CN" altLang="en-US" dirty="0" smtClean="0"/>
              <a:t>代码</a:t>
            </a:r>
            <a:r>
              <a:rPr lang="zh-CN" altLang="en-US" dirty="0"/>
              <a:t>库也</a:t>
            </a:r>
            <a:r>
              <a:rPr lang="zh-CN" altLang="en-US" dirty="0" smtClean="0"/>
              <a:t>比较</a:t>
            </a:r>
            <a:r>
              <a:rPr lang="zh-CN" altLang="en-US" dirty="0"/>
              <a:t>轻量。当然，主流的前端框</a:t>
            </a:r>
            <a:r>
              <a:rPr lang="zh-CN" altLang="en-US" dirty="0" smtClean="0"/>
              <a:t>架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也</a:t>
            </a:r>
            <a:r>
              <a:rPr lang="zh-CN" altLang="en-US" dirty="0"/>
              <a:t>都有自己的路由，比如 </a:t>
            </a:r>
            <a:r>
              <a:rPr lang="en-US" altLang="zh-CN" dirty="0"/>
              <a:t>Backbone</a:t>
            </a:r>
            <a:r>
              <a:rPr lang="zh-CN" altLang="en-US" dirty="0"/>
              <a:t>、</a:t>
            </a:r>
            <a:r>
              <a:rPr lang="en-US" altLang="zh-CN" dirty="0"/>
              <a:t>Ember</a:t>
            </a:r>
            <a:r>
              <a:rPr lang="zh-CN" altLang="en-US" dirty="0"/>
              <a:t>、</a:t>
            </a:r>
            <a:r>
              <a:rPr lang="en-US" altLang="zh-CN" dirty="0"/>
              <a:t>Angular</a:t>
            </a:r>
            <a:r>
              <a:rPr lang="zh-CN" altLang="en-US" dirty="0" smtClean="0"/>
              <a:t>、</a:t>
            </a:r>
            <a:r>
              <a:rPr lang="en-US" altLang="zh-CN" dirty="0" smtClean="0"/>
              <a:t>React </a:t>
            </a:r>
            <a:r>
              <a:rPr lang="zh-CN" altLang="en-US" dirty="0"/>
              <a:t>等等。</a:t>
            </a:r>
            <a:endParaRPr lang="en-US" altLang="zh-CN" dirty="0"/>
          </a:p>
          <a:p>
            <a:pPr eaLnBrk="1" hangingPunct="1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 userDrawn="1"/>
        </p:nvSpPr>
        <p:spPr bwMode="auto">
          <a:xfrm>
            <a:off x="296213" y="155593"/>
            <a:ext cx="3763851" cy="67710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altLang="zh-CN" dirty="0">
                <a:ea typeface="宋体" panose="02010600030101010101" pitchFamily="2" charset="-122"/>
              </a:rPr>
              <a:t>Hash-router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107582" y="1524282"/>
            <a:ext cx="9723551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前端的路由和后端的路由在实现技术上不一样，但是原理都是一样的。在 </a:t>
            </a:r>
            <a:r>
              <a:rPr lang="en-US" altLang="zh-CN" dirty="0"/>
              <a:t>HTML5 </a:t>
            </a:r>
            <a:r>
              <a:rPr lang="zh-CN" altLang="en-US" dirty="0"/>
              <a:t>的 </a:t>
            </a:r>
            <a:r>
              <a:rPr lang="en-US" altLang="zh-CN" dirty="0"/>
              <a:t>history API </a:t>
            </a:r>
            <a:r>
              <a:rPr lang="zh-CN" altLang="en-US" dirty="0"/>
              <a:t>出现之前，前端的路由都是通过 </a:t>
            </a:r>
            <a:r>
              <a:rPr lang="en-US" altLang="zh-CN" dirty="0"/>
              <a:t>hash </a:t>
            </a:r>
            <a:r>
              <a:rPr lang="zh-CN" altLang="en-US" dirty="0"/>
              <a:t>来实现的，</a:t>
            </a:r>
            <a:r>
              <a:rPr lang="en-US" altLang="zh-CN" dirty="0"/>
              <a:t>hash </a:t>
            </a:r>
            <a:r>
              <a:rPr lang="zh-CN" altLang="en-US" dirty="0"/>
              <a:t>能兼容低版本的浏览器。如果我们把上面例子中提到的 </a:t>
            </a:r>
            <a:r>
              <a:rPr lang="en-US" altLang="zh-CN" dirty="0"/>
              <a:t>3 </a:t>
            </a:r>
            <a:r>
              <a:rPr lang="zh-CN" altLang="en-US" dirty="0"/>
              <a:t>个页面用 </a:t>
            </a:r>
            <a:r>
              <a:rPr lang="en-US" altLang="zh-CN" dirty="0"/>
              <a:t>hash </a:t>
            </a:r>
            <a:r>
              <a:rPr lang="zh-CN" altLang="en-US" dirty="0"/>
              <a:t>来实现的话，它的 </a:t>
            </a:r>
            <a:r>
              <a:rPr lang="en-US" altLang="zh-CN" dirty="0"/>
              <a:t>URI </a:t>
            </a:r>
            <a:r>
              <a:rPr lang="zh-CN" altLang="en-US" dirty="0"/>
              <a:t>规则中需要带上 </a:t>
            </a:r>
            <a:r>
              <a:rPr lang="en-US" altLang="zh-CN" dirty="0"/>
              <a:t>#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endParaRPr lang="zh-CN" altLang="en-US" dirty="0"/>
          </a:p>
          <a:p>
            <a:r>
              <a:rPr lang="en-US" altLang="zh-CN" dirty="0"/>
              <a:t>1</a:t>
            </a:r>
          </a:p>
          <a:p>
            <a:r>
              <a:rPr lang="en-US" altLang="zh-CN" dirty="0">
                <a:hlinkClick r:id="rId2"/>
              </a:rPr>
              <a:t>http://10.0.0.1</a:t>
            </a:r>
            <a:r>
              <a:rPr lang="en-US" altLang="zh-CN" dirty="0" smtClean="0">
                <a:hlinkClick r:id="rId2"/>
              </a:rPr>
              <a:t>/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2</a:t>
            </a:r>
            <a:endParaRPr lang="en-US" altLang="zh-CN" dirty="0"/>
          </a:p>
          <a:p>
            <a:r>
              <a:rPr lang="en-US" altLang="zh-CN" dirty="0">
                <a:hlinkClick r:id="rId3"/>
              </a:rPr>
              <a:t>http://10.0.0.1/#/</a:t>
            </a:r>
            <a:r>
              <a:rPr lang="en-US" altLang="zh-CN" dirty="0" smtClean="0">
                <a:hlinkClick r:id="rId3"/>
              </a:rPr>
              <a:t>about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3</a:t>
            </a:r>
            <a:endParaRPr lang="en-US" altLang="zh-CN" dirty="0"/>
          </a:p>
          <a:p>
            <a:r>
              <a:rPr lang="en-US" altLang="zh-CN" dirty="0">
                <a:hlinkClick r:id="rId4"/>
              </a:rPr>
              <a:t>http://10.0.0.1/#/</a:t>
            </a:r>
            <a:r>
              <a:rPr lang="en-US" altLang="zh-CN" dirty="0" smtClean="0">
                <a:hlinkClick r:id="rId4"/>
              </a:rPr>
              <a:t>concat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Web </a:t>
            </a:r>
            <a:r>
              <a:rPr lang="zh-CN" altLang="en-US" dirty="0"/>
              <a:t>服务并不会解析 </a:t>
            </a:r>
            <a:r>
              <a:rPr lang="en-US" altLang="zh-CN" dirty="0"/>
              <a:t>hash</a:t>
            </a:r>
            <a:r>
              <a:rPr lang="zh-CN" altLang="en-US" dirty="0"/>
              <a:t>，也就是说 </a:t>
            </a:r>
            <a:r>
              <a:rPr lang="en-US" altLang="zh-CN" dirty="0"/>
              <a:t># </a:t>
            </a:r>
            <a:r>
              <a:rPr lang="zh-CN" altLang="en-US" dirty="0"/>
              <a:t>后的内容 </a:t>
            </a:r>
            <a:r>
              <a:rPr lang="en-US" altLang="zh-CN" dirty="0"/>
              <a:t>Web </a:t>
            </a:r>
            <a:r>
              <a:rPr lang="zh-CN" altLang="en-US" dirty="0"/>
              <a:t>服务都会自动忽略，但是 </a:t>
            </a:r>
            <a:r>
              <a:rPr lang="en-US" altLang="zh-CN" dirty="0"/>
              <a:t>JavaScript </a:t>
            </a:r>
            <a:r>
              <a:rPr lang="zh-CN" altLang="en-US" dirty="0"/>
              <a:t>是可以通过</a:t>
            </a:r>
            <a:r>
              <a:rPr lang="en-US" altLang="zh-CN" dirty="0" err="1"/>
              <a:t>window.location.hash</a:t>
            </a:r>
            <a:r>
              <a:rPr lang="en-US" altLang="zh-CN" dirty="0"/>
              <a:t> </a:t>
            </a:r>
            <a:r>
              <a:rPr lang="zh-CN" altLang="en-US" dirty="0"/>
              <a:t>读取到的，读取到路径加以解析之后就可以响应不同路径的逻辑处理。</a:t>
            </a:r>
          </a:p>
        </p:txBody>
      </p:sp>
    </p:spTree>
    <p:extLst>
      <p:ext uri="{BB962C8B-B14F-4D97-AF65-F5344CB8AC3E}">
        <p14:creationId xmlns:p14="http://schemas.microsoft.com/office/powerpoint/2010/main" val="3945473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 userDrawn="1"/>
        </p:nvSpPr>
        <p:spPr bwMode="auto">
          <a:xfrm>
            <a:off x="500380" y="245745"/>
            <a:ext cx="5671820" cy="54829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algn="l" latinLnBrk="0">
              <a:lnSpc>
                <a:spcPct val="80000"/>
              </a:lnSpc>
            </a:pPr>
            <a:r>
              <a:rPr lang="en-US" altLang="zh-CN" dirty="0">
                <a:ea typeface="宋体" panose="02010600030101010101" pitchFamily="2" charset="-122"/>
              </a:rPr>
              <a:t>History-router</a:t>
            </a:r>
            <a:endParaRPr kumimoji="0" lang="en-US" altLang="ko-KR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1219325" y="1799956"/>
            <a:ext cx="9905750" cy="424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>
                <a:solidFill>
                  <a:srgbClr val="000000"/>
                </a:solidFill>
              </a:rPr>
              <a:t>history </a:t>
            </a:r>
            <a:r>
              <a:rPr lang="zh-CN" altLang="en-US" dirty="0">
                <a:solidFill>
                  <a:srgbClr val="000000"/>
                </a:solidFill>
              </a:rPr>
              <a:t>是 </a:t>
            </a:r>
            <a:r>
              <a:rPr lang="en-US" altLang="zh-CN" dirty="0">
                <a:solidFill>
                  <a:srgbClr val="000000"/>
                </a:solidFill>
              </a:rPr>
              <a:t>html5 </a:t>
            </a:r>
            <a:r>
              <a:rPr lang="zh-CN" altLang="en-US" dirty="0">
                <a:solidFill>
                  <a:srgbClr val="000000"/>
                </a:solidFill>
              </a:rPr>
              <a:t>才有的新 </a:t>
            </a:r>
            <a:r>
              <a:rPr lang="en-US" altLang="zh-CN" dirty="0">
                <a:solidFill>
                  <a:srgbClr val="000000"/>
                </a:solidFill>
              </a:rPr>
              <a:t>API</a:t>
            </a:r>
            <a:r>
              <a:rPr lang="zh-CN" altLang="en-US" dirty="0">
                <a:solidFill>
                  <a:srgbClr val="000000"/>
                </a:solidFill>
              </a:rPr>
              <a:t>，可以用来操作浏览器的 </a:t>
            </a:r>
            <a:r>
              <a:rPr lang="en-US" altLang="zh-CN" dirty="0">
                <a:solidFill>
                  <a:srgbClr val="000000"/>
                </a:solidFill>
              </a:rPr>
              <a:t>session history (</a:t>
            </a:r>
            <a:r>
              <a:rPr lang="zh-CN" altLang="en-US" dirty="0">
                <a:solidFill>
                  <a:srgbClr val="000000"/>
                </a:solidFill>
              </a:rPr>
              <a:t>会话历史</a:t>
            </a:r>
            <a:r>
              <a:rPr lang="en-US" altLang="zh-CN" dirty="0">
                <a:solidFill>
                  <a:srgbClr val="000000"/>
                </a:solidFill>
              </a:rPr>
              <a:t>)</a:t>
            </a:r>
            <a:r>
              <a:rPr lang="zh-CN" altLang="en-US" dirty="0">
                <a:solidFill>
                  <a:srgbClr val="000000"/>
                </a:solidFill>
              </a:rPr>
              <a:t>。基于 </a:t>
            </a:r>
            <a:r>
              <a:rPr lang="en-US" altLang="zh-CN" dirty="0">
                <a:solidFill>
                  <a:srgbClr val="000000"/>
                </a:solidFill>
              </a:rPr>
              <a:t>history </a:t>
            </a:r>
            <a:r>
              <a:rPr lang="zh-CN" altLang="en-US" dirty="0">
                <a:solidFill>
                  <a:srgbClr val="000000"/>
                </a:solidFill>
              </a:rPr>
              <a:t>来实现的路由可以和最初的例子中提到的路径规则一样</a:t>
            </a:r>
            <a:r>
              <a:rPr lang="zh-CN" altLang="en-US" dirty="0" smtClean="0">
                <a:solidFill>
                  <a:srgbClr val="000000"/>
                </a:solidFill>
              </a:rPr>
              <a:t>。</a:t>
            </a:r>
            <a:endParaRPr lang="en-US" altLang="zh-CN" dirty="0" smtClean="0">
              <a:solidFill>
                <a:srgbClr val="000000"/>
              </a:solidFill>
            </a:endParaRPr>
          </a:p>
          <a:p>
            <a:endParaRPr lang="zh-CN" altLang="en-US" dirty="0">
              <a:solidFill>
                <a:srgbClr val="000000"/>
              </a:solidFill>
            </a:endParaRPr>
          </a:p>
          <a:p>
            <a:r>
              <a:rPr lang="en-US" altLang="zh-CN" dirty="0">
                <a:solidFill>
                  <a:srgbClr val="000000"/>
                </a:solidFill>
              </a:rPr>
              <a:t>1</a:t>
            </a:r>
          </a:p>
          <a:p>
            <a:r>
              <a:rPr lang="en-US" altLang="zh-CN" dirty="0">
                <a:solidFill>
                  <a:srgbClr val="000000"/>
                </a:solidFill>
                <a:hlinkClick r:id="rId2"/>
              </a:rPr>
              <a:t>http://10.0.0.1</a:t>
            </a:r>
            <a:r>
              <a:rPr lang="en-US" altLang="zh-CN" dirty="0" smtClean="0">
                <a:solidFill>
                  <a:srgbClr val="000000"/>
                </a:solidFill>
                <a:hlinkClick r:id="rId2"/>
              </a:rPr>
              <a:t>/</a:t>
            </a:r>
            <a:endParaRPr lang="en-US" altLang="zh-CN" dirty="0" smtClean="0">
              <a:solidFill>
                <a:srgbClr val="000000"/>
              </a:solidFill>
            </a:endParaRPr>
          </a:p>
          <a:p>
            <a:endParaRPr lang="en-US" altLang="zh-CN" dirty="0">
              <a:solidFill>
                <a:srgbClr val="000000"/>
              </a:solidFill>
            </a:endParaRPr>
          </a:p>
          <a:p>
            <a:r>
              <a:rPr lang="en-US" altLang="zh-CN" dirty="0">
                <a:solidFill>
                  <a:srgbClr val="000000"/>
                </a:solidFill>
              </a:rPr>
              <a:t>2</a:t>
            </a:r>
          </a:p>
          <a:p>
            <a:r>
              <a:rPr lang="en-US" altLang="zh-CN" dirty="0">
                <a:solidFill>
                  <a:srgbClr val="000000"/>
                </a:solidFill>
                <a:hlinkClick r:id="rId3"/>
              </a:rPr>
              <a:t>http://</a:t>
            </a:r>
            <a:r>
              <a:rPr lang="en-US" altLang="zh-CN" dirty="0" smtClean="0">
                <a:solidFill>
                  <a:srgbClr val="000000"/>
                </a:solidFill>
                <a:hlinkClick r:id="rId3"/>
              </a:rPr>
              <a:t>10.0.0.1/about</a:t>
            </a:r>
            <a:endParaRPr lang="en-US" altLang="zh-CN" dirty="0" smtClean="0">
              <a:solidFill>
                <a:srgbClr val="000000"/>
              </a:solidFill>
            </a:endParaRPr>
          </a:p>
          <a:p>
            <a:endParaRPr lang="en-US" altLang="zh-CN" dirty="0">
              <a:solidFill>
                <a:srgbClr val="000000"/>
              </a:solidFill>
            </a:endParaRPr>
          </a:p>
          <a:p>
            <a:r>
              <a:rPr lang="en-US" altLang="zh-CN" dirty="0">
                <a:solidFill>
                  <a:srgbClr val="000000"/>
                </a:solidFill>
              </a:rPr>
              <a:t>3</a:t>
            </a:r>
          </a:p>
          <a:p>
            <a:r>
              <a:rPr lang="en-US" altLang="zh-CN" dirty="0">
                <a:solidFill>
                  <a:srgbClr val="000000"/>
                </a:solidFill>
                <a:hlinkClick r:id="rId4"/>
              </a:rPr>
              <a:t>http://</a:t>
            </a:r>
            <a:r>
              <a:rPr lang="en-US" altLang="zh-CN" dirty="0" smtClean="0">
                <a:solidFill>
                  <a:srgbClr val="000000"/>
                </a:solidFill>
                <a:hlinkClick r:id="rId4"/>
              </a:rPr>
              <a:t>10.0.0.1/concat</a:t>
            </a:r>
            <a:endParaRPr lang="en-US" altLang="zh-CN" dirty="0" smtClean="0">
              <a:solidFill>
                <a:srgbClr val="000000"/>
              </a:solidFill>
            </a:endParaRPr>
          </a:p>
          <a:p>
            <a:endParaRPr lang="en-US" altLang="zh-CN" dirty="0">
              <a:solidFill>
                <a:srgbClr val="000000"/>
              </a:solidFill>
            </a:endParaRPr>
          </a:p>
          <a:p>
            <a:endParaRPr lang="en-US" altLang="zh-CN" dirty="0">
              <a:solidFill>
                <a:srgbClr val="000000"/>
              </a:solidFill>
            </a:endParaRPr>
          </a:p>
          <a:p>
            <a:r>
              <a:rPr lang="zh-CN" altLang="en-US" dirty="0">
                <a:solidFill>
                  <a:srgbClr val="000000"/>
                </a:solidFill>
              </a:rPr>
              <a:t>用户可能都察觉不到该访问地址是 </a:t>
            </a:r>
            <a:r>
              <a:rPr lang="en-US" altLang="zh-CN" dirty="0">
                <a:solidFill>
                  <a:srgbClr val="000000"/>
                </a:solidFill>
              </a:rPr>
              <a:t>Web </a:t>
            </a:r>
            <a:r>
              <a:rPr lang="zh-CN" altLang="en-US" dirty="0">
                <a:solidFill>
                  <a:srgbClr val="000000"/>
                </a:solidFill>
              </a:rPr>
              <a:t>服务实现的路由还是前端实现的路由。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9198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 userDrawn="1"/>
        </p:nvSpPr>
        <p:spPr bwMode="auto">
          <a:xfrm>
            <a:off x="500380" y="245745"/>
            <a:ext cx="5671820" cy="54425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algn="l" latinLnBrk="0">
              <a:lnSpc>
                <a:spcPct val="80000"/>
              </a:lnSpc>
            </a:pPr>
            <a:r>
              <a:rPr lang="zh-CN" altLang="en-US" dirty="0">
                <a:ea typeface="宋体" panose="02010600030101010101" pitchFamily="2" charset="-122"/>
              </a:rPr>
              <a:t>基本用法</a:t>
            </a:r>
            <a:endParaRPr kumimoji="0" lang="en-US" altLang="ko-KR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1363265" y="1387832"/>
            <a:ext cx="9905750" cy="507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>
                <a:solidFill>
                  <a:srgbClr val="000000"/>
                </a:solidFill>
              </a:rPr>
              <a:t>React Router </a:t>
            </a:r>
            <a:r>
              <a:rPr lang="zh-CN" altLang="en-US" dirty="0">
                <a:solidFill>
                  <a:srgbClr val="000000"/>
                </a:solidFill>
              </a:rPr>
              <a:t>安装命令如下。</a:t>
            </a:r>
          </a:p>
          <a:p>
            <a:endParaRPr lang="zh-CN" altLang="en-US" dirty="0">
              <a:solidFill>
                <a:srgbClr val="000000"/>
              </a:solidFill>
            </a:endParaRPr>
          </a:p>
          <a:p>
            <a:r>
              <a:rPr lang="en-US" altLang="zh-CN" dirty="0">
                <a:solidFill>
                  <a:srgbClr val="000000"/>
                </a:solidFill>
              </a:rPr>
              <a:t>$ </a:t>
            </a:r>
            <a:r>
              <a:rPr lang="en-US" altLang="zh-CN" dirty="0" err="1">
                <a:solidFill>
                  <a:srgbClr val="000000"/>
                </a:solidFill>
              </a:rPr>
              <a:t>npm</a:t>
            </a:r>
            <a:r>
              <a:rPr lang="en-US" altLang="zh-CN" dirty="0">
                <a:solidFill>
                  <a:srgbClr val="000000"/>
                </a:solidFill>
              </a:rPr>
              <a:t> install -S react-router</a:t>
            </a:r>
          </a:p>
          <a:p>
            <a:r>
              <a:rPr lang="zh-CN" altLang="en-US" dirty="0">
                <a:solidFill>
                  <a:srgbClr val="000000"/>
                </a:solidFill>
              </a:rPr>
              <a:t>使用时，路由器</a:t>
            </a:r>
            <a:r>
              <a:rPr lang="en-US" altLang="zh-CN" dirty="0">
                <a:solidFill>
                  <a:srgbClr val="000000"/>
                </a:solidFill>
              </a:rPr>
              <a:t>Router</a:t>
            </a:r>
            <a:r>
              <a:rPr lang="zh-CN" altLang="en-US" dirty="0">
                <a:solidFill>
                  <a:srgbClr val="000000"/>
                </a:solidFill>
              </a:rPr>
              <a:t>就是</a:t>
            </a:r>
            <a:r>
              <a:rPr lang="en-US" altLang="zh-CN" dirty="0">
                <a:solidFill>
                  <a:srgbClr val="000000"/>
                </a:solidFill>
              </a:rPr>
              <a:t>React</a:t>
            </a:r>
            <a:r>
              <a:rPr lang="zh-CN" altLang="en-US" dirty="0">
                <a:solidFill>
                  <a:srgbClr val="000000"/>
                </a:solidFill>
              </a:rPr>
              <a:t>的一个组件。</a:t>
            </a:r>
          </a:p>
          <a:p>
            <a:endParaRPr lang="zh-CN" altLang="en-US" dirty="0">
              <a:solidFill>
                <a:srgbClr val="000000"/>
              </a:solidFill>
            </a:endParaRPr>
          </a:p>
          <a:p>
            <a:r>
              <a:rPr lang="en-US" altLang="zh-CN" dirty="0">
                <a:solidFill>
                  <a:srgbClr val="000000"/>
                </a:solidFill>
              </a:rPr>
              <a:t>import { Router } from 'react-router';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render(&lt;Router/&gt;, </a:t>
            </a:r>
            <a:r>
              <a:rPr lang="en-US" altLang="zh-CN" dirty="0" err="1">
                <a:solidFill>
                  <a:srgbClr val="000000"/>
                </a:solidFill>
              </a:rPr>
              <a:t>document.getElementById</a:t>
            </a:r>
            <a:r>
              <a:rPr lang="en-US" altLang="zh-CN" dirty="0">
                <a:solidFill>
                  <a:srgbClr val="000000"/>
                </a:solidFill>
              </a:rPr>
              <a:t>('app</a:t>
            </a:r>
            <a:r>
              <a:rPr lang="en-US" altLang="zh-CN" dirty="0" smtClean="0">
                <a:solidFill>
                  <a:srgbClr val="000000"/>
                </a:solidFill>
              </a:rPr>
              <a:t>'));</a:t>
            </a:r>
          </a:p>
          <a:p>
            <a:endParaRPr lang="en-US" altLang="zh-CN" dirty="0">
              <a:solidFill>
                <a:srgbClr val="000000"/>
              </a:solidFill>
            </a:endParaRPr>
          </a:p>
          <a:p>
            <a:r>
              <a:rPr lang="en-US" altLang="zh-CN" dirty="0">
                <a:solidFill>
                  <a:srgbClr val="000000"/>
                </a:solidFill>
              </a:rPr>
              <a:t>Router</a:t>
            </a:r>
            <a:r>
              <a:rPr lang="zh-CN" altLang="en-US" dirty="0">
                <a:solidFill>
                  <a:srgbClr val="000000"/>
                </a:solidFill>
              </a:rPr>
              <a:t>组件本身只是一个容器，真正的路由要通过</a:t>
            </a:r>
            <a:r>
              <a:rPr lang="en-US" altLang="zh-CN" dirty="0">
                <a:solidFill>
                  <a:srgbClr val="000000"/>
                </a:solidFill>
              </a:rPr>
              <a:t>Route</a:t>
            </a:r>
            <a:r>
              <a:rPr lang="zh-CN" altLang="en-US" dirty="0">
                <a:solidFill>
                  <a:srgbClr val="000000"/>
                </a:solidFill>
              </a:rPr>
              <a:t>组件定义。</a:t>
            </a:r>
            <a:endParaRPr lang="en-US" altLang="zh-CN" dirty="0">
              <a:solidFill>
                <a:srgbClr val="000000"/>
              </a:solidFill>
            </a:endParaRPr>
          </a:p>
          <a:p>
            <a:endParaRPr lang="en-US" altLang="zh-CN" dirty="0">
              <a:solidFill>
                <a:srgbClr val="000000"/>
              </a:solidFill>
            </a:endParaRPr>
          </a:p>
          <a:p>
            <a:r>
              <a:rPr lang="en-US" altLang="zh-CN" dirty="0">
                <a:solidFill>
                  <a:srgbClr val="000000"/>
                </a:solidFill>
              </a:rPr>
              <a:t>import { Router, Route, </a:t>
            </a:r>
            <a:r>
              <a:rPr lang="en-US" altLang="zh-CN" dirty="0" err="1">
                <a:solidFill>
                  <a:srgbClr val="000000"/>
                </a:solidFill>
              </a:rPr>
              <a:t>hashHistory</a:t>
            </a:r>
            <a:r>
              <a:rPr lang="en-US" altLang="zh-CN" dirty="0">
                <a:solidFill>
                  <a:srgbClr val="000000"/>
                </a:solidFill>
              </a:rPr>
              <a:t> } from 'react-router';</a:t>
            </a:r>
          </a:p>
          <a:p>
            <a:endParaRPr lang="en-US" altLang="zh-CN" dirty="0">
              <a:solidFill>
                <a:srgbClr val="000000"/>
              </a:solidFill>
            </a:endParaRPr>
          </a:p>
          <a:p>
            <a:r>
              <a:rPr lang="en-US" altLang="zh-CN" dirty="0">
                <a:solidFill>
                  <a:srgbClr val="000000"/>
                </a:solidFill>
              </a:rPr>
              <a:t>render((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  &lt;Router history={</a:t>
            </a:r>
            <a:r>
              <a:rPr lang="en-US" altLang="zh-CN" dirty="0" err="1">
                <a:solidFill>
                  <a:srgbClr val="000000"/>
                </a:solidFill>
              </a:rPr>
              <a:t>hashHistory</a:t>
            </a:r>
            <a:r>
              <a:rPr lang="en-US" altLang="zh-CN" dirty="0">
                <a:solidFill>
                  <a:srgbClr val="000000"/>
                </a:solidFill>
              </a:rPr>
              <a:t>}&gt;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    &lt;Route path="/" component={App}/&gt;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  &lt;/Router&gt;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), </a:t>
            </a:r>
            <a:r>
              <a:rPr lang="en-US" altLang="zh-CN" dirty="0" err="1">
                <a:solidFill>
                  <a:srgbClr val="000000"/>
                </a:solidFill>
              </a:rPr>
              <a:t>document.getElementById</a:t>
            </a:r>
            <a:r>
              <a:rPr lang="en-US" altLang="zh-CN" dirty="0">
                <a:solidFill>
                  <a:srgbClr val="000000"/>
                </a:solidFill>
              </a:rPr>
              <a:t>('app'));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10760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 userDrawn="1"/>
        </p:nvSpPr>
        <p:spPr bwMode="auto">
          <a:xfrm>
            <a:off x="500380" y="245745"/>
            <a:ext cx="5671820" cy="55521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algn="l" latinLnBrk="0">
              <a:lnSpc>
                <a:spcPct val="80000"/>
              </a:lnSpc>
            </a:pPr>
            <a:r>
              <a:rPr lang="zh-CN" altLang="en-US" dirty="0">
                <a:ea typeface="宋体" panose="02010600030101010101" pitchFamily="2" charset="-122"/>
              </a:rPr>
              <a:t>基本用法</a:t>
            </a:r>
            <a:endParaRPr lang="en-US" altLang="ko-KR" sz="8800" dirty="0">
              <a:solidFill>
                <a:srgbClr val="FFFFFF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1079930" y="1542379"/>
            <a:ext cx="9905750" cy="507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>
                <a:solidFill>
                  <a:srgbClr val="000000"/>
                </a:solidFill>
              </a:rPr>
              <a:t>上面代码中，用户访问根路由</a:t>
            </a:r>
            <a:r>
              <a:rPr lang="en-US" altLang="zh-CN" dirty="0">
                <a:solidFill>
                  <a:srgbClr val="000000"/>
                </a:solidFill>
              </a:rPr>
              <a:t>/</a:t>
            </a:r>
            <a:r>
              <a:rPr lang="zh-CN" altLang="en-US" dirty="0">
                <a:solidFill>
                  <a:srgbClr val="000000"/>
                </a:solidFill>
              </a:rPr>
              <a:t>（比如</a:t>
            </a:r>
            <a:r>
              <a:rPr lang="en-US" altLang="zh-CN" dirty="0">
                <a:solidFill>
                  <a:srgbClr val="000000"/>
                </a:solidFill>
              </a:rPr>
              <a:t>http://www.example.com/</a:t>
            </a:r>
            <a:r>
              <a:rPr lang="zh-CN" altLang="en-US" dirty="0">
                <a:solidFill>
                  <a:srgbClr val="000000"/>
                </a:solidFill>
              </a:rPr>
              <a:t>），组件</a:t>
            </a:r>
            <a:r>
              <a:rPr lang="en-US" altLang="zh-CN" dirty="0">
                <a:solidFill>
                  <a:srgbClr val="000000"/>
                </a:solidFill>
              </a:rPr>
              <a:t>APP</a:t>
            </a:r>
            <a:r>
              <a:rPr lang="zh-CN" altLang="en-US" dirty="0">
                <a:solidFill>
                  <a:srgbClr val="000000"/>
                </a:solidFill>
              </a:rPr>
              <a:t>就会加载到</a:t>
            </a:r>
            <a:r>
              <a:rPr lang="en-US" altLang="zh-CN" dirty="0" err="1">
                <a:solidFill>
                  <a:srgbClr val="000000"/>
                </a:solidFill>
              </a:rPr>
              <a:t>document.getElementById</a:t>
            </a:r>
            <a:r>
              <a:rPr lang="en-US" altLang="zh-CN" dirty="0">
                <a:solidFill>
                  <a:srgbClr val="000000"/>
                </a:solidFill>
              </a:rPr>
              <a:t>('app')</a:t>
            </a:r>
            <a:r>
              <a:rPr lang="zh-CN" altLang="en-US" dirty="0" smtClean="0">
                <a:solidFill>
                  <a:srgbClr val="000000"/>
                </a:solidFill>
              </a:rPr>
              <a:t>。</a:t>
            </a:r>
            <a:endParaRPr lang="en-US" altLang="zh-CN" dirty="0" smtClean="0">
              <a:solidFill>
                <a:srgbClr val="000000"/>
              </a:solidFill>
            </a:endParaRPr>
          </a:p>
          <a:p>
            <a:endParaRPr lang="en-US" altLang="zh-CN" dirty="0" smtClean="0">
              <a:solidFill>
                <a:srgbClr val="000000"/>
              </a:solidFill>
            </a:endParaRPr>
          </a:p>
          <a:p>
            <a:r>
              <a:rPr lang="zh-CN" altLang="en-US" dirty="0">
                <a:solidFill>
                  <a:srgbClr val="000000"/>
                </a:solidFill>
              </a:rPr>
              <a:t>你可能还注意到，</a:t>
            </a:r>
            <a:r>
              <a:rPr lang="en-US" altLang="zh-CN" dirty="0">
                <a:solidFill>
                  <a:srgbClr val="000000"/>
                </a:solidFill>
              </a:rPr>
              <a:t>Router</a:t>
            </a:r>
            <a:r>
              <a:rPr lang="zh-CN" altLang="en-US" dirty="0">
                <a:solidFill>
                  <a:srgbClr val="000000"/>
                </a:solidFill>
              </a:rPr>
              <a:t>组件有一个参数</a:t>
            </a:r>
            <a:r>
              <a:rPr lang="en-US" altLang="zh-CN" dirty="0">
                <a:solidFill>
                  <a:srgbClr val="000000"/>
                </a:solidFill>
              </a:rPr>
              <a:t>history</a:t>
            </a:r>
            <a:r>
              <a:rPr lang="zh-CN" altLang="en-US" dirty="0">
                <a:solidFill>
                  <a:srgbClr val="000000"/>
                </a:solidFill>
              </a:rPr>
              <a:t>，它的值</a:t>
            </a:r>
            <a:r>
              <a:rPr lang="en-US" altLang="zh-CN" dirty="0" err="1">
                <a:solidFill>
                  <a:srgbClr val="000000"/>
                </a:solidFill>
              </a:rPr>
              <a:t>hashHistory</a:t>
            </a:r>
            <a:r>
              <a:rPr lang="zh-CN" altLang="en-US" dirty="0">
                <a:solidFill>
                  <a:srgbClr val="000000"/>
                </a:solidFill>
              </a:rPr>
              <a:t>表示，路由的切换由</a:t>
            </a:r>
            <a:r>
              <a:rPr lang="en-US" altLang="zh-CN" dirty="0">
                <a:solidFill>
                  <a:srgbClr val="000000"/>
                </a:solidFill>
              </a:rPr>
              <a:t>URL</a:t>
            </a:r>
            <a:r>
              <a:rPr lang="zh-CN" altLang="en-US" dirty="0">
                <a:solidFill>
                  <a:srgbClr val="000000"/>
                </a:solidFill>
              </a:rPr>
              <a:t>的</a:t>
            </a:r>
            <a:r>
              <a:rPr lang="en-US" altLang="zh-CN" dirty="0">
                <a:solidFill>
                  <a:srgbClr val="000000"/>
                </a:solidFill>
              </a:rPr>
              <a:t>hash</a:t>
            </a:r>
            <a:r>
              <a:rPr lang="zh-CN" altLang="en-US" dirty="0">
                <a:solidFill>
                  <a:srgbClr val="000000"/>
                </a:solidFill>
              </a:rPr>
              <a:t>变化决定，即</a:t>
            </a:r>
            <a:r>
              <a:rPr lang="en-US" altLang="zh-CN" dirty="0">
                <a:solidFill>
                  <a:srgbClr val="000000"/>
                </a:solidFill>
              </a:rPr>
              <a:t>URL</a:t>
            </a:r>
            <a:r>
              <a:rPr lang="zh-CN" altLang="en-US" dirty="0">
                <a:solidFill>
                  <a:srgbClr val="000000"/>
                </a:solidFill>
              </a:rPr>
              <a:t>的</a:t>
            </a:r>
            <a:r>
              <a:rPr lang="en-US" altLang="zh-CN" dirty="0">
                <a:solidFill>
                  <a:srgbClr val="000000"/>
                </a:solidFill>
              </a:rPr>
              <a:t>#</a:t>
            </a:r>
            <a:r>
              <a:rPr lang="zh-CN" altLang="en-US" dirty="0">
                <a:solidFill>
                  <a:srgbClr val="000000"/>
                </a:solidFill>
              </a:rPr>
              <a:t>部分发生变化。举例来说，用户访问</a:t>
            </a:r>
            <a:r>
              <a:rPr lang="en-US" altLang="zh-CN" dirty="0">
                <a:solidFill>
                  <a:srgbClr val="000000"/>
                </a:solidFill>
              </a:rPr>
              <a:t>http://www.example.com/</a:t>
            </a:r>
            <a:r>
              <a:rPr lang="zh-CN" altLang="en-US" dirty="0">
                <a:solidFill>
                  <a:srgbClr val="000000"/>
                </a:solidFill>
              </a:rPr>
              <a:t>，实际会看到的是</a:t>
            </a:r>
            <a:r>
              <a:rPr lang="en-US" altLang="zh-CN" dirty="0">
                <a:solidFill>
                  <a:srgbClr val="000000"/>
                </a:solidFill>
                <a:hlinkClick r:id="rId2"/>
              </a:rPr>
              <a:t>http://www.example.com/#/</a:t>
            </a:r>
            <a:r>
              <a:rPr lang="zh-CN" altLang="en-US" dirty="0">
                <a:solidFill>
                  <a:srgbClr val="000000"/>
                </a:solidFill>
              </a:rPr>
              <a:t>。</a:t>
            </a:r>
            <a:endParaRPr lang="en-US" altLang="zh-CN" dirty="0">
              <a:solidFill>
                <a:srgbClr val="000000"/>
              </a:solidFill>
            </a:endParaRPr>
          </a:p>
          <a:p>
            <a:endParaRPr lang="zh-CN" altLang="en-US" dirty="0">
              <a:solidFill>
                <a:srgbClr val="000000"/>
              </a:solidFill>
            </a:endParaRPr>
          </a:p>
          <a:p>
            <a:r>
              <a:rPr lang="en-US" altLang="zh-CN" dirty="0">
                <a:solidFill>
                  <a:srgbClr val="000000"/>
                </a:solidFill>
              </a:rPr>
              <a:t>Route</a:t>
            </a:r>
            <a:r>
              <a:rPr lang="zh-CN" altLang="en-US" dirty="0">
                <a:solidFill>
                  <a:srgbClr val="000000"/>
                </a:solidFill>
              </a:rPr>
              <a:t>组件定义了</a:t>
            </a:r>
            <a:r>
              <a:rPr lang="en-US" altLang="zh-CN" dirty="0">
                <a:solidFill>
                  <a:srgbClr val="000000"/>
                </a:solidFill>
              </a:rPr>
              <a:t>URL</a:t>
            </a:r>
            <a:r>
              <a:rPr lang="zh-CN" altLang="en-US" dirty="0">
                <a:solidFill>
                  <a:srgbClr val="000000"/>
                </a:solidFill>
              </a:rPr>
              <a:t>路径与组件的对应关系。你可以同时使用多个</a:t>
            </a:r>
            <a:r>
              <a:rPr lang="en-US" altLang="zh-CN" dirty="0">
                <a:solidFill>
                  <a:srgbClr val="000000"/>
                </a:solidFill>
              </a:rPr>
              <a:t>Route</a:t>
            </a:r>
            <a:r>
              <a:rPr lang="zh-CN" altLang="en-US" dirty="0">
                <a:solidFill>
                  <a:srgbClr val="000000"/>
                </a:solidFill>
              </a:rPr>
              <a:t>组件。</a:t>
            </a:r>
            <a:endParaRPr lang="en-US" altLang="zh-CN" dirty="0">
              <a:solidFill>
                <a:srgbClr val="000000"/>
              </a:solidFill>
            </a:endParaRPr>
          </a:p>
          <a:p>
            <a:r>
              <a:rPr lang="en-US" altLang="zh-CN" dirty="0">
                <a:solidFill>
                  <a:srgbClr val="000000"/>
                </a:solidFill>
              </a:rPr>
              <a:t>&lt;Router history={</a:t>
            </a:r>
            <a:r>
              <a:rPr lang="en-US" altLang="zh-CN" dirty="0" err="1">
                <a:solidFill>
                  <a:srgbClr val="000000"/>
                </a:solidFill>
              </a:rPr>
              <a:t>hashHistory</a:t>
            </a:r>
            <a:r>
              <a:rPr lang="en-US" altLang="zh-CN" dirty="0">
                <a:solidFill>
                  <a:srgbClr val="000000"/>
                </a:solidFill>
              </a:rPr>
              <a:t>}&gt;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  &lt;Route path="/" component={App}/&gt;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  &lt;Route path="/repos" component={Repos}/&gt;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  &lt;Route path="/about" component={About}/&gt;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&lt;/Router</a:t>
            </a:r>
            <a:r>
              <a:rPr lang="en-US" altLang="zh-CN" dirty="0" smtClean="0">
                <a:solidFill>
                  <a:srgbClr val="000000"/>
                </a:solidFill>
              </a:rPr>
              <a:t>&gt;</a:t>
            </a:r>
          </a:p>
          <a:p>
            <a:endParaRPr lang="en-US" altLang="zh-CN" dirty="0">
              <a:solidFill>
                <a:srgbClr val="000000"/>
              </a:solidFill>
            </a:endParaRPr>
          </a:p>
          <a:p>
            <a:r>
              <a:rPr lang="zh-CN" altLang="en-US" dirty="0">
                <a:solidFill>
                  <a:srgbClr val="000000"/>
                </a:solidFill>
              </a:rPr>
              <a:t>上面代码中，用户访问</a:t>
            </a:r>
            <a:r>
              <a:rPr lang="en-US" altLang="zh-CN" dirty="0">
                <a:solidFill>
                  <a:srgbClr val="000000"/>
                </a:solidFill>
              </a:rPr>
              <a:t>/repos</a:t>
            </a:r>
            <a:r>
              <a:rPr lang="zh-CN" altLang="en-US" dirty="0">
                <a:solidFill>
                  <a:srgbClr val="000000"/>
                </a:solidFill>
              </a:rPr>
              <a:t>（比如</a:t>
            </a:r>
            <a:r>
              <a:rPr lang="en-US" altLang="zh-CN" dirty="0">
                <a:solidFill>
                  <a:srgbClr val="000000"/>
                </a:solidFill>
              </a:rPr>
              <a:t>http://localhost:8080/#/repos</a:t>
            </a:r>
            <a:r>
              <a:rPr lang="zh-CN" altLang="en-US" dirty="0">
                <a:solidFill>
                  <a:srgbClr val="000000"/>
                </a:solidFill>
              </a:rPr>
              <a:t>）时，加载</a:t>
            </a:r>
            <a:r>
              <a:rPr lang="en-US" altLang="zh-CN" dirty="0">
                <a:solidFill>
                  <a:srgbClr val="000000"/>
                </a:solidFill>
              </a:rPr>
              <a:t>Repos</a:t>
            </a:r>
            <a:r>
              <a:rPr lang="zh-CN" altLang="en-US" dirty="0">
                <a:solidFill>
                  <a:srgbClr val="000000"/>
                </a:solidFill>
              </a:rPr>
              <a:t>组件；访问</a:t>
            </a:r>
            <a:r>
              <a:rPr lang="en-US" altLang="zh-CN" dirty="0">
                <a:solidFill>
                  <a:srgbClr val="000000"/>
                </a:solidFill>
              </a:rPr>
              <a:t>/about</a:t>
            </a:r>
            <a:r>
              <a:rPr lang="zh-CN" altLang="en-US" dirty="0">
                <a:solidFill>
                  <a:srgbClr val="000000"/>
                </a:solidFill>
              </a:rPr>
              <a:t>（</a:t>
            </a:r>
            <a:r>
              <a:rPr lang="en-US" altLang="zh-CN" dirty="0">
                <a:solidFill>
                  <a:srgbClr val="000000"/>
                </a:solidFill>
              </a:rPr>
              <a:t>http://localhost:8080/#/about</a:t>
            </a:r>
            <a:r>
              <a:rPr lang="zh-CN" altLang="en-US" dirty="0">
                <a:solidFill>
                  <a:srgbClr val="000000"/>
                </a:solidFill>
              </a:rPr>
              <a:t>）时，加载</a:t>
            </a:r>
            <a:r>
              <a:rPr lang="en-US" altLang="zh-CN" dirty="0">
                <a:solidFill>
                  <a:srgbClr val="000000"/>
                </a:solidFill>
              </a:rPr>
              <a:t>About</a:t>
            </a:r>
            <a:r>
              <a:rPr lang="zh-CN" altLang="en-US" dirty="0">
                <a:solidFill>
                  <a:srgbClr val="000000"/>
                </a:solidFill>
              </a:rPr>
              <a:t>组件。</a:t>
            </a:r>
            <a:endParaRPr lang="en-US" altLang="zh-CN" dirty="0">
              <a:solidFill>
                <a:srgbClr val="000000"/>
              </a:solidFill>
            </a:endParaRPr>
          </a:p>
          <a:p>
            <a:endParaRPr lang="en-US" altLang="zh-CN" dirty="0">
              <a:solidFill>
                <a:srgbClr val="000000"/>
              </a:solidFill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5289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 userDrawn="1"/>
        </p:nvSpPr>
        <p:spPr bwMode="auto">
          <a:xfrm>
            <a:off x="500380" y="245745"/>
            <a:ext cx="5671820" cy="54425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algn="l" latinLnBrk="0">
              <a:lnSpc>
                <a:spcPct val="80000"/>
              </a:lnSpc>
            </a:pPr>
            <a:r>
              <a:rPr lang="zh-CN" altLang="en-US" dirty="0">
                <a:ea typeface="宋体" panose="02010600030101010101" pitchFamily="2" charset="-122"/>
              </a:rPr>
              <a:t>嵌套路由</a:t>
            </a:r>
            <a:endParaRPr kumimoji="0" lang="en-US" altLang="ko-KR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989778" y="1490862"/>
            <a:ext cx="9905750" cy="507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>
                <a:solidFill>
                  <a:srgbClr val="000000"/>
                </a:solidFill>
              </a:rPr>
              <a:t>Route</a:t>
            </a:r>
            <a:r>
              <a:rPr lang="zh-CN" altLang="en-US" dirty="0">
                <a:solidFill>
                  <a:srgbClr val="000000"/>
                </a:solidFill>
              </a:rPr>
              <a:t>组件还可以嵌套。</a:t>
            </a:r>
          </a:p>
          <a:p>
            <a:endParaRPr lang="zh-CN" altLang="en-US" dirty="0">
              <a:solidFill>
                <a:srgbClr val="000000"/>
              </a:solidFill>
            </a:endParaRPr>
          </a:p>
          <a:p>
            <a:r>
              <a:rPr lang="en-US" altLang="zh-CN" dirty="0">
                <a:solidFill>
                  <a:srgbClr val="000000"/>
                </a:solidFill>
              </a:rPr>
              <a:t>&lt;Router history={</a:t>
            </a:r>
            <a:r>
              <a:rPr lang="en-US" altLang="zh-CN" dirty="0" err="1">
                <a:solidFill>
                  <a:srgbClr val="000000"/>
                </a:solidFill>
              </a:rPr>
              <a:t>hashHistory</a:t>
            </a:r>
            <a:r>
              <a:rPr lang="en-US" altLang="zh-CN" dirty="0">
                <a:solidFill>
                  <a:srgbClr val="000000"/>
                </a:solidFill>
              </a:rPr>
              <a:t>}&gt;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  &lt;Route path="/" component={App}&gt;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    &lt;Route path="/repos" component={Repos}/&gt;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    &lt;Route path="/about" component={About}/&gt;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  &lt;/Route&gt;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&lt;/Router</a:t>
            </a:r>
            <a:r>
              <a:rPr lang="en-US" altLang="zh-CN" dirty="0" smtClean="0">
                <a:solidFill>
                  <a:srgbClr val="000000"/>
                </a:solidFill>
              </a:rPr>
              <a:t>&gt;</a:t>
            </a:r>
          </a:p>
          <a:p>
            <a:endParaRPr lang="en-US" altLang="zh-CN" dirty="0">
              <a:solidFill>
                <a:srgbClr val="000000"/>
              </a:solidFill>
            </a:endParaRPr>
          </a:p>
          <a:p>
            <a:r>
              <a:rPr lang="zh-CN" altLang="en-US" dirty="0">
                <a:solidFill>
                  <a:srgbClr val="000000"/>
                </a:solidFill>
              </a:rPr>
              <a:t>上面代码中，用户访问</a:t>
            </a:r>
            <a:r>
              <a:rPr lang="en-US" altLang="zh-CN" dirty="0">
                <a:solidFill>
                  <a:srgbClr val="000000"/>
                </a:solidFill>
              </a:rPr>
              <a:t>/repos</a:t>
            </a:r>
            <a:r>
              <a:rPr lang="zh-CN" altLang="en-US" dirty="0">
                <a:solidFill>
                  <a:srgbClr val="000000"/>
                </a:solidFill>
              </a:rPr>
              <a:t>时，会先加载</a:t>
            </a:r>
            <a:r>
              <a:rPr lang="en-US" altLang="zh-CN" dirty="0">
                <a:solidFill>
                  <a:srgbClr val="000000"/>
                </a:solidFill>
              </a:rPr>
              <a:t>App</a:t>
            </a:r>
            <a:r>
              <a:rPr lang="zh-CN" altLang="en-US" dirty="0">
                <a:solidFill>
                  <a:srgbClr val="000000"/>
                </a:solidFill>
              </a:rPr>
              <a:t>组件，然后在它的内部再加载</a:t>
            </a:r>
            <a:r>
              <a:rPr lang="en-US" altLang="zh-CN" dirty="0">
                <a:solidFill>
                  <a:srgbClr val="000000"/>
                </a:solidFill>
              </a:rPr>
              <a:t>Repos</a:t>
            </a:r>
            <a:r>
              <a:rPr lang="zh-CN" altLang="en-US" dirty="0">
                <a:solidFill>
                  <a:srgbClr val="000000"/>
                </a:solidFill>
              </a:rPr>
              <a:t>组件。</a:t>
            </a:r>
          </a:p>
          <a:p>
            <a:endParaRPr lang="en-US" altLang="zh-CN" dirty="0" smtClean="0">
              <a:solidFill>
                <a:srgbClr val="000000"/>
              </a:solidFill>
            </a:endParaRPr>
          </a:p>
          <a:p>
            <a:endParaRPr lang="zh-CN" altLang="en-US" dirty="0">
              <a:solidFill>
                <a:srgbClr val="000000"/>
              </a:solidFill>
            </a:endParaRPr>
          </a:p>
          <a:p>
            <a:r>
              <a:rPr lang="en-US" altLang="zh-CN" dirty="0">
                <a:solidFill>
                  <a:srgbClr val="000000"/>
                </a:solidFill>
              </a:rPr>
              <a:t>&lt;App&gt;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  &lt;Repos/&gt;</a:t>
            </a:r>
          </a:p>
          <a:p>
            <a:r>
              <a:rPr lang="en-US" altLang="zh-CN" dirty="0">
                <a:solidFill>
                  <a:srgbClr val="000000"/>
                </a:solidFill>
              </a:rPr>
              <a:t>&lt;/App</a:t>
            </a:r>
            <a:r>
              <a:rPr lang="en-US" altLang="zh-CN" dirty="0" smtClean="0">
                <a:solidFill>
                  <a:srgbClr val="000000"/>
                </a:solidFill>
              </a:rPr>
              <a:t>&gt;</a:t>
            </a:r>
          </a:p>
          <a:p>
            <a:endParaRPr lang="en-US" altLang="zh-CN" dirty="0">
              <a:solidFill>
                <a:srgbClr val="000000"/>
              </a:solidFill>
            </a:endParaRPr>
          </a:p>
          <a:p>
            <a:r>
              <a:rPr lang="en-US" altLang="zh-CN" dirty="0">
                <a:solidFill>
                  <a:srgbClr val="000000"/>
                </a:solidFill>
              </a:rPr>
              <a:t>App</a:t>
            </a:r>
            <a:r>
              <a:rPr lang="zh-CN" altLang="en-US" dirty="0">
                <a:solidFill>
                  <a:srgbClr val="000000"/>
                </a:solidFill>
              </a:rPr>
              <a:t>组件要写成下面的样子。</a:t>
            </a:r>
            <a:endParaRPr lang="en-US" altLang="zh-CN" dirty="0">
              <a:solidFill>
                <a:srgbClr val="000000"/>
              </a:solidFill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424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16043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16043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basetag"/>
  <p:tag name="KSO_WM_TEMPLATE_INDEX" val="20163620"/>
  <p:tag name="KSO_WM_TAG_VERSION" val="1.0"/>
  <p:tag name="KSO_WM_SLIDE_ID" val="basetag20163620_6"/>
  <p:tag name="KSO_WM_SLIDE_INDEX" val="6"/>
  <p:tag name="KSO_WM_SLIDE_ITEM_CNT" val="0"/>
  <p:tag name="KSO_WM_SLIDE_TYPE" val="contents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431"/>
  <p:tag name="KSO_WM_TAG_VERSION" val="1.0"/>
  <p:tag name="KSO_WM_SLIDE_ID" val="custom160431_11"/>
  <p:tag name="KSO_WM_SLIDE_INDEX" val="11"/>
  <p:tag name="KSO_WM_SLIDE_ITEM_CNT" val="2"/>
  <p:tag name="KSO_WM_SLIDE_LAYOUT" val="a_b_e"/>
  <p:tag name="KSO_WM_SLIDE_LAYOUT_CNT" val="1_1_1"/>
  <p:tag name="KSO_WM_SLIDE_TYPE" val="sectionTitle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160431_11*i*0"/>
  <p:tag name="KSO_WM_TEMPLATE_CATEGORY" val="custom"/>
  <p:tag name="KSO_WM_TEMPLATE_INDEX" val="160431"/>
  <p:tag name="KSO_WM_UNIT_INDEX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31"/>
  <p:tag name="KSO_WM_UNIT_TYPE" val="e"/>
  <p:tag name="KSO_WM_UNIT_INDEX" val="1"/>
  <p:tag name="KSO_WM_UNIT_ID" val="custom160431_11*e*1"/>
  <p:tag name="KSO_WM_UNIT_CLEAR" val="1"/>
  <p:tag name="KSO_WM_UNIT_LAYERLEVEL" val="1"/>
  <p:tag name="KSO_WM_UNIT_VALUE" val="1"/>
  <p:tag name="KSO_WM_UNIT_HIGHLIGHT" val="0"/>
  <p:tag name="KSO_WM_UNIT_COMPATIBLE" val="1"/>
  <p:tag name="KSO_WM_UNIT_PRESET_TEXT" val="0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31"/>
  <p:tag name="KSO_WM_UNIT_TYPE" val="a"/>
  <p:tag name="KSO_WM_UNIT_INDEX" val="1"/>
  <p:tag name="KSO_WM_UNIT_ID" val="custom160431_11*a*1"/>
  <p:tag name="KSO_WM_UNIT_CLEAR" val="1"/>
  <p:tag name="KSO_WM_UNIT_LAYERLEVEL" val="1"/>
  <p:tag name="KSO_WM_UNIT_VALUE" val="52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31"/>
  <p:tag name="KSO_WM_UNIT_TYPE" val="b"/>
  <p:tag name="KSO_WM_UNIT_INDEX" val="1"/>
  <p:tag name="KSO_WM_UNIT_ID" val="custom160431_11*b*1"/>
  <p:tag name="KSO_WM_UNIT_CLEAR" val="1"/>
  <p:tag name="KSO_WM_UNIT_LAYERLEVEL" val="1"/>
  <p:tag name="KSO_WM_UNIT_VALUE" val="41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000120141119A01PPBG">
  <a:themeElements>
    <a:clrScheme name="146">
      <a:dk1>
        <a:srgbClr val="5F5F5F"/>
      </a:dk1>
      <a:lt1>
        <a:srgbClr val="FFFFFF"/>
      </a:lt1>
      <a:dk2>
        <a:srgbClr val="4D4D4D"/>
      </a:dk2>
      <a:lt2>
        <a:srgbClr val="FFFFFF"/>
      </a:lt2>
      <a:accent1>
        <a:srgbClr val="C15011"/>
      </a:accent1>
      <a:accent2>
        <a:srgbClr val="92944E"/>
      </a:accent2>
      <a:accent3>
        <a:srgbClr val="CDAF31"/>
      </a:accent3>
      <a:accent4>
        <a:srgbClr val="618499"/>
      </a:accent4>
      <a:accent5>
        <a:srgbClr val="047BCC"/>
      </a:accent5>
      <a:accent6>
        <a:srgbClr val="7EC234"/>
      </a:accent6>
      <a:hlink>
        <a:srgbClr val="800000"/>
      </a:hlink>
      <a:folHlink>
        <a:srgbClr val="D3A219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1273</Words>
  <Application>Microsoft Office PowerPoint</Application>
  <PresentationFormat>宽屏</PresentationFormat>
  <Paragraphs>148</Paragraphs>
  <Slides>12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4" baseType="lpstr">
      <vt:lpstr>굴림</vt:lpstr>
      <vt:lpstr>Gungsuh</vt:lpstr>
      <vt:lpstr>맑은 고딕</vt:lpstr>
      <vt:lpstr>黑体</vt:lpstr>
      <vt:lpstr>宋体</vt:lpstr>
      <vt:lpstr>微软雅黑</vt:lpstr>
      <vt:lpstr>Arial</vt:lpstr>
      <vt:lpstr>Calibri</vt:lpstr>
      <vt:lpstr>Tahoma</vt:lpstr>
      <vt:lpstr>Wingdings</vt:lpstr>
      <vt:lpstr>Office Theme</vt:lpstr>
      <vt:lpstr>A000120141119A01PPBG</vt:lpstr>
      <vt:lpstr>PowerPoint 演示文稿</vt:lpstr>
      <vt:lpstr>PowerPoint 演示文稿</vt:lpstr>
      <vt:lpstr>React router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Bobbie</dc:creator>
  <cp:lastModifiedBy>ZM</cp:lastModifiedBy>
  <cp:revision>132</cp:revision>
  <dcterms:created xsi:type="dcterms:W3CDTF">2015-12-02T02:04:00Z</dcterms:created>
  <dcterms:modified xsi:type="dcterms:W3CDTF">2017-07-27T17:23:36Z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2052-10.1.0.6660</vt:lpwstr>
  </property>
</Properties>
</file>

<file path=docProps/thumbnail.jpeg>
</file>